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84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53F4C-DC94-4C52-8A66-0AA5D3CBB200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C2F6E-D5DF-48E8-9BEA-F208BEF3F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79D8F-94BD-4C46-A9B5-55514FE552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2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F616-9662-49E4-B02F-F62AF369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46F8B-A2AD-4DF1-8B2D-8D4639807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57FC5-F34E-47AF-80D5-56E028F8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FDBF2-9F8A-4D58-85E4-C8B12DD8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F6906-40DC-4D99-9CC0-BD878A16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9BEC-40F9-4BB1-8C28-E590C633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A5BD2-09F6-4F39-924F-2125F79B9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4AF3E-6E7C-481D-92FC-F045CA40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3FC17-5EE8-49BC-89D6-FFFB7383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25832-DF1C-40F1-9B5D-F91C3675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6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594AB-2189-4E3B-B29A-F4EFFB58E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D25A0-A696-4817-A2F1-86EDFBB5B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0320-0AA6-4B35-8BF0-7FD9B82E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F7FBB-C847-4B63-8986-4A6ACCBD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FBB1C-593D-418C-8E6F-3E581522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7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4767-788F-4D00-B268-E782EDA1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E042-1FD5-4EE8-8CA3-04E535438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637A8-03CC-4B99-A610-C740E4D7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0964-A28A-47C7-B71E-5647EDB0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7F0DE-0FB3-4373-A243-007F8BC7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2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2981-96AB-49C5-B07C-C7454CE9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FB70E-FFC6-47E4-A5E3-7ADD3DD65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796B6-2971-4618-8D86-864D5E37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664B-E9FF-498C-BBBC-54D3D0D5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39FE2-7AFB-44FC-95DF-730DAF2A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02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759A-B5DB-4C56-910A-D90772CF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16C68-3E2C-47A9-95D5-227104207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876D9-8E27-41AA-AF63-16C14BE19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DF31-A7D1-43FE-8D46-283580DA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1F6AB-7F6F-4CE3-A8CF-9D1F15C1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5DDFC-B409-4418-A8E6-C60508E3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3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9BAF-31F5-4565-818A-E3989465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98AD3-FA91-49BC-93AC-D65E51A42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74C1-DE2B-480D-BB71-B9D55F2A9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0196D-0232-409F-91A8-78A79EED0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82357-9273-4992-8434-E3310BCFE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47A600-FE01-4A21-8921-B74B5C41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717EA8-206F-4F6F-AE53-7DB2E393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54CCD-A536-465E-BB2B-5255DC9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6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AD14-12AF-4002-A75B-6AFA4D8B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52C88-B9F4-4370-8114-591FB3EE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351C0-1B17-4D81-B191-5C1C5059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75125-1870-4074-B79E-BE6A0A7A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6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B5A7F-F864-45E3-8468-A0F7BFA0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F1CEA-FB15-4529-AC16-DFCE8D84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C6DC2-C242-4D5A-9BB9-41E3CF83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ACB7-A9F9-4E1C-A673-72FBDF5A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1B1A-5C16-48DD-8870-32F4E59B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F27D5-FE5E-4F6F-BBC6-72D21817C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F2180-92A5-4D6C-8DC2-4F984DF6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B30-E7BA-4A6F-ACEB-926834F4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25E1E-8008-4CB0-B7DA-17EC64D1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9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77D2-E39A-41E7-BF61-32733D88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A3926-A331-4780-8917-AB8BAA2D5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A822-BC51-4B03-9BEA-439E405F9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1E280-747A-4A84-8E76-7C7B3E5E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83ACB-EFC8-46DF-B8C7-2829CF69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5B7A6-D918-47AB-8368-B9049811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6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273D7-EC15-452C-9D3C-EF9DC67D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FF20E-4C78-48C1-9DED-ED1E8A3F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9124-27AB-4E04-B029-7C8A3BDF5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48268-E958-4244-9FB9-C8CBC607B7F3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07F63-1CC3-4AB5-9A02-8566A6127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70DB5-9127-44DD-B567-6E0D57A98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v.wales/sites/default/files/publications/2022-01/curriculum-for-wales-relationships-sexuality-education-code.pdf" TargetMode="External"/><Relationship Id="rId4" Type="http://schemas.openxmlformats.org/officeDocument/2006/relationships/image" Target="../media/image1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EE6AB-B4E6-460E-A40F-4EFBC99E8BD7}"/>
              </a:ext>
            </a:extLst>
          </p:cNvPr>
          <p:cNvSpPr txBox="1"/>
          <p:nvPr/>
        </p:nvSpPr>
        <p:spPr>
          <a:xfrm>
            <a:off x="721453" y="476798"/>
            <a:ext cx="9379770" cy="5630387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A8362-55AB-41C1-8998-0E8DEDD6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852" y="5710148"/>
            <a:ext cx="1670449" cy="92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1F31A0-D334-4017-A97A-F587A26046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85054" y="1784245"/>
            <a:ext cx="5345430" cy="2863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1E96F6-0AD4-493B-8640-58145915DD55}"/>
              </a:ext>
            </a:extLst>
          </p:cNvPr>
          <p:cNvSpPr txBox="1"/>
          <p:nvPr/>
        </p:nvSpPr>
        <p:spPr>
          <a:xfrm>
            <a:off x="1464207" y="838134"/>
            <a:ext cx="758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Relationships and Sexuality Education (RSE)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976B8-4103-4853-AE01-0BD82D13C808}"/>
              </a:ext>
            </a:extLst>
          </p:cNvPr>
          <p:cNvSpPr txBox="1"/>
          <p:nvPr/>
        </p:nvSpPr>
        <p:spPr>
          <a:xfrm>
            <a:off x="1760426" y="4914365"/>
            <a:ext cx="758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Information leaflet for parents and carers</a:t>
            </a:r>
          </a:p>
        </p:txBody>
      </p:sp>
    </p:spTree>
    <p:extLst>
      <p:ext uri="{BB962C8B-B14F-4D97-AF65-F5344CB8AC3E}">
        <p14:creationId xmlns:p14="http://schemas.microsoft.com/office/powerpoint/2010/main" val="279544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1E96F6-0AD4-493B-8640-58145915DD55}"/>
              </a:ext>
            </a:extLst>
          </p:cNvPr>
          <p:cNvSpPr txBox="1"/>
          <p:nvPr/>
        </p:nvSpPr>
        <p:spPr>
          <a:xfrm>
            <a:off x="630936" y="381000"/>
            <a:ext cx="3475383" cy="1968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The purpose of this leaflet is to provide you with information on how and what and will be taught to the children in the Foundation Phase.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976B8-4103-4853-AE01-0BD82D13C808}"/>
              </a:ext>
            </a:extLst>
          </p:cNvPr>
          <p:cNvSpPr txBox="1"/>
          <p:nvPr/>
        </p:nvSpPr>
        <p:spPr>
          <a:xfrm>
            <a:off x="4775971" y="442844"/>
            <a:ext cx="6966451" cy="1968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RSE will be taught through: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Curriculum for Wales Areas of Learning and Experience, e.g., Health and Wellbeing, Humanities, Science and Technology, Languages, Literacy and Communication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Cross-cutting themes, e.g., Growing and Learning Together, People Who Help Us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Circle time activities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Storybooks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Welsh Government and Public Health Wales approved resources, e.g., </a:t>
            </a:r>
            <a:r>
              <a:rPr lang="en-US" sz="1400" dirty="0" err="1"/>
              <a:t>Tyfu</a:t>
            </a:r>
            <a:r>
              <a:rPr lang="en-US" sz="1400" dirty="0"/>
              <a:t> i </a:t>
            </a:r>
            <a:r>
              <a:rPr lang="en-US" sz="1400" dirty="0" err="1"/>
              <a:t>Fyny</a:t>
            </a:r>
            <a:r>
              <a:rPr lang="en-US" sz="1400" dirty="0"/>
              <a:t> / Growing Up, Making Sense of Growing Up and Keeping Safe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Informal opportunities that arise in the classroom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192BF-2ACC-456D-A51B-80C1D2DEA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1691" y="2541701"/>
            <a:ext cx="1028645" cy="3609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D8A81-6BD5-43D3-8AA0-952CD3554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088" y="3101280"/>
            <a:ext cx="1452735" cy="3609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A8362-55AB-41C1-8998-0E8DEDD6B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223" y="5658530"/>
            <a:ext cx="1670449" cy="92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33372-669D-4861-ABFB-A23AA1D3C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147" y="2836978"/>
            <a:ext cx="1657736" cy="22727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55DAE1-2F0C-43CB-BFEB-CF4177364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078" y="5087659"/>
            <a:ext cx="262151" cy="274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F1DDDB-7861-4FF4-9062-4C7F86320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598" y="3235366"/>
            <a:ext cx="262151" cy="27434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A3B5CB3-5C88-4AC5-835F-6398D86ACE90}"/>
              </a:ext>
            </a:extLst>
          </p:cNvPr>
          <p:cNvGrpSpPr/>
          <p:nvPr/>
        </p:nvGrpSpPr>
        <p:grpSpPr>
          <a:xfrm>
            <a:off x="3840888" y="2809458"/>
            <a:ext cx="2652820" cy="3609280"/>
            <a:chOff x="3856507" y="2836978"/>
            <a:chExt cx="2652820" cy="3609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C8EEF7-541A-4904-BD2D-75120C9C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6507" y="2836978"/>
              <a:ext cx="2652820" cy="36092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D5EFE3-B961-47CC-9CF6-262FFD330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9430" y="4317226"/>
              <a:ext cx="273778" cy="2881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BAB0D5-7669-47E8-9A10-1D94FF837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59678" y="4825648"/>
              <a:ext cx="269869" cy="284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618B0B-B218-49BB-B059-84CC03E0B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8129" y="4796615"/>
              <a:ext cx="259968" cy="2736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3E45E4-B4A1-416F-A25D-B83620482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4636" y="4829281"/>
              <a:ext cx="268247" cy="2804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723718-9FC7-4AE8-B350-BE7A063D0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68759" y="4065901"/>
              <a:ext cx="268247" cy="2804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53EBB0-5C9E-49F3-8556-2C6D5486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16267" y="3830080"/>
              <a:ext cx="274344" cy="28653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90095F-AE53-4EF3-B136-3AE6101C9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98320" y="5575264"/>
              <a:ext cx="274344" cy="2865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72B88-1E4B-426D-AA4E-10BCEAFA7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9493" y="4456785"/>
              <a:ext cx="274344" cy="28653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FDAA0D3-B7D2-4F61-B00C-AE41E015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72275" y="3844076"/>
              <a:ext cx="274344" cy="28653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AC30FB-A5EC-403E-B95E-887EF5AE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85334" y="5491452"/>
              <a:ext cx="274344" cy="28653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3C251A4-F1FC-4391-A586-39192582F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4468" y="5861801"/>
              <a:ext cx="262151" cy="274344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B4F34FB-0027-4F33-AAF3-493FC45881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25390" y="3313766"/>
            <a:ext cx="3151666" cy="17684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34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AutoShape 13" descr="data:image/jpeg;base64,/9j/4AAQSkZJRgABAQAAAQABAAD/2wCEAAkGBxQTEhUUEhQWFBUUFhcVFBUWFxQWFxcXFxcXFxQWFxUYHCggGBolHBUWITEhJSkrLi4uFx8zODMsNygtLiwBCgoKDg0OGxAQGywkHyQsLCwsLCwsLCwsLCwsLCwsLCwsLCwsLCwsLCwsLCwsLCwsLCwsLCwsLCwsLCwsLCwsLP/AABEIALcBEwMBEQACEQEDEQH/xAAcAAABBQEBAQAAAAAAAAAAAAAFAgMEBgcBAAj/xAA9EAACAAQEAwYEBAQGAwEBAAABAgADBBEFEiExBkFREyJhcYGRBzKhsRRCUsEj0eHwFRZicoKSM0NTRCT/xAAbAQACAwEBAQAAAAAAAAAAAAACAwABBAUGB//EADARAAICAQQBBAEDBAAHAAAAAAABAgMRBBIhMRMFIkFRFBUyYVJxkaEGIyQzQoHR/9oADAMBAAIRAxEAPwDY1EQs7EIeiEPRCHohD0Qh6IQ9EIeiEPRCHDEIeiEMp+NE7RB0B/Yw+P7WUl7jETGdrDNi6GzEKZr3wUk/wpjdW/pGyle0w6h8mqyJgU3YgAAkk6ARJLgUjOeMPioJM1pdMgexsXY93/iBvC9+ENjXkqj/ABarG2CAXubL9IitX0E6l9BzAvixnmKtRLAU2BdT8vjbpBK1MB1fRp0ioV1DowZSLgg3BhgprHDMr4ofNUv7Ry9THMzqaaUVAFEQjY0P3IaYRaTJlAvFlPdHVhGjTJ7zPqGtrNBweXZFHhHXWcHKZbMOl6RTZAgFiiiTIGkC2WkSEGkC2gsDRiZTJhnrRMomGeicF8nYhD0QgUEYzSdiEPRCHohDkQh2IQ9EKPRZZ6KIciEPRCHoshlfxxsFpz17QHyGS33MNh0UYnWsM3dhc+zRDojwARr3w3xCXS4e06abKCT4kkmwA6mNtfETDcnKXBXMa4rqMQmFATLlX0RSRp/qI3P0jLfdhGiilMl4fwrLABYFj46xybNTLo61dEUgyvDku3/jHsP5Qpaif2MdUfoDYlwrK3ClT1XSH16iS7FT08WTOFMbmUDdjObNTvcq2pynnpyjq03prk5V9DT4B2NVQmTJjI176iEWt78sfXFbOAdSmYPmv9YqVkfgqNb+QjLmnzhe8Yq8nf8AHJaOqvLzX8BGjT+5me5YLjScQyLayyPSNm2ZjbiHKPiCTYaEehibZFe0m/49Tj5pgHmQIF2NBKvJLpsXkMO7MU+oivJkvx4CEqul2tmHvC5ZYSQ4JqnmPeBywsIUuU9IpTK2iuzWC8jRNiPdiItWMmw5+GEFvJsJcJCOXiEPXiEPExCDdRUoilnZUUC5ZiAAOpJ2iEMn42+LqANLoDmbMVaaQctraNLPPXn4dDFotJmdn4h4iQAaudpfZrH3EQNJDkn4h16//qnG/wCp7/fz+kCTaixYD8XqmXpPHbrfckKw9QLH2iZL2I0nhXj+mriERik4i/ZMDfxyts3pF5FuOCzGYesQo52p6xZDJ/jfOJMtb7KSB0va8OgvayvkxxoS+zShJgSwvMxOZ+HlyL2Qd63U+PvDnL24EuOHkNcF0gJvzvv4RztSzbp4/JfZdYq6JLaZbcqBYepjBs+zZvDGGzRMGqlT0NoFwSI5Mg4yUT5iBeLUWWplZxemD08y2thmBHhG6jKfJmuw1kj/AA6pZU7tA/8A5FFwD0g9VKWDPTgNYjQqDpGKLZpygOaexjXBiXwwbieEM3fT5hyjVp7dr5M9sMohy8TnJe67bx01N9mFwReeE8YSfJLMACt7xJ2JRyDGHuwBcXplnEsDeOROyUpZ+DrRrjGJXpWGzy9pIYnw2g42pdgSrb6LpwvRTs4SfmUnUG5jZp7YzMd9TgWeuoJiIxV2BA6xp2xMykwRgNbUuxHak26gQiNabGyk0gzMxeolkA2MH4Yg+RhGTjc22q/WBemRflHhjz/oP0gfxieUKyMclOLhvcWipaaaKjqq38k1JoIuDeEuuS7HKyMujpeBDGampWWjTJhyoilmJ5AakxCI+duOeNJ1fNcB2SmBtLlA2FgdGcDdjvrtFZDSKj2UTJeBQpiYrIW0T2JB1F/CJuK24PE8gLReUUKkVDIQQSpGoIJBB6gjaIQ2n4acftUn8NUsDNAvLfRc4G62/Vb3iwHE0UNFgsx741Tv4wHRRD4rMSs4MsMs9D7GFuuzvA5Th9iCYDEkw+GiTfa5i2xTNL4Koh2Abe97ny5RytTP3HToS2hYVc/tMiSgEA+Y7eQAubmFKMXHLYyUnF8IKUkwrctYG2whbzkN4YAq8aRpmSYCxJIVQpJ9hDoQk1wA5Rj2coklnP2YsrowZehsdbcjD6208MXYk45RWPh/XLIqJhdSVyML9O8D9bRpujuiYq+GXrDJP4ps5GVAdjzjE44NUWSsawcvrLAFjbTpFwkXNIew3hzLq+t4bkThEleF5eWYCL5r2joQm8GCxLcZ9gWCTJdROkjQFrL0sYDUWOKwP09e55LngXARLntW7vQRkTzwPk8MsVTJlUuVEl7m1wIBhJ5GKhA81QN11jVpIvdlGbUzW3DHcfmZZL+UdQ5qRXuA1urMeZMBEOxhSvF5gENzwLDUqULQGS8HjTiJkmCNVTEAyqALQ+O75Zgk4/CIjVJQd0kQzYn2hbtlHpjEzFptiM384L8eGeivy7Euyl/EbHpwkCQJjETfmHPKOV/OM2trrguDf6dbOzLZntJRkxyG8HZSJrYWbgWgN4zaHMJwW+4hM7MDYwCz8MrbRbnmevrCPOxqqTPU/BiEEldSPaI9Q0R0RB2LcBdwGV8wvcHY84dXqueRc9OscFFeXMkuCLoym6kaEEbEGNuVJZMcouLN04I4wFTKUFh2qgCYh0sbDvL1BhDk4Pkc6lNZiSX4RSurHnVJ7igBEvodNzG+q5beEYLa5J4AXFGCSEcrLliw6CO3pZRnH3HC1TthLMclRqcEln8tvSND09UvhCIa7UR7yJquHkKBRYHu27t2LN/q6R5PXz8WpcV0ex0MfNpoyfZeeF8DMuSivoqi1uZ8THKse55NsVt9p7E8bCN2Um19iQLsPIc4HbjkclngApxBPWaFnrdOTFbN4a7QzbFrOS0+cD9akvt1sOyZhmu1gB1IIiRm0vayTqTfIQocPlrmdT3dc8wmyE8wDzMA7JZK8axgg0XC1P2haQ+a4OZA2bfnrreH/kSxgzvTpPJesOokSUFW2m/9RA5yLfBMMoCDUSbhuqDEDJvfXyhsFkXN4RJDWAjbHhGGXLKNxPXCTOzoNVsT425RmveWbdMsIvXC2MLUSlmKLAjnv4wpLDJPkl12W9yLkRUmXEGo6liQNY36NcZMerxkD8YTssho254MceyNwOlpF+sUiT7JTG86D+AQ4DABHbxCFckVNzrHRcDiRmPTJWbW8UuAnydSm67xTk2TYZzxdQTp1Q7pKdpcoBcwUlQd2N/URy/Ubouaj9Hf9OolGvcCaGUb/wB8o5spZOmoh+nQabX+sJbDSLBhVGeekZ5yGxRZJNKANRCw8khZAi8FZI1RTiJgvJUMe4YSaS1tTe/j0h1driDOtSKhQ4aZdQoGjXGUHbQ3F/DSNUpKUciIR2vCNhM3+EHbQgd617RKJPcl9g6iPDbBrVso8xHWVd64RynOnGWNGZIJ1tBxeoUW/oBqlvBNkYLLziYRoAMo8ev1jgay3y2bjtaaLrr2o7jlUETKpsTp+0Zs8GmCe7LMurTNk1Bm5RMZTZV6L+o2h6ipQw2KtslXLckTF4zKL/EpvEZZmYX6gMutvOE/jJ9SBjrE/wDxJE3iqXMRSZLMbAqRkI13BFyYn401xkN6yKfJGrOI1MsIJbKCNFOQey/WKWnl25E/Oj8Ig4fUGTMWcAVuQSuqkpzt1EPxlYKru3S5RqlPNuiTlBsw1HUHmYVDvDDsSySaOtDjfrGnrsTj6B9dxEkskcxyjoaTSTt5MOs1NdUcPsZoeJ0cHMcpHWN1+ilX1yYaNVGwpOJVrT5jAa3NltzjlX1yhLk69MltNM4Dwx5FOEmaHcesKksMm7JMxaqaWjEDNbb+ULwWjPhiVcrszSipbUKenKO96fGvbhnK1zlnKGuIsYmzJAWYhDc+fOG3xjH9omhyfaD2BYkkqmXN0ga63Iu2W3lkWn4jliZc7RqeklgyrVwzgNyuJZB/OIS9NNDVqIMlLjUr9YgPDP6GeSH2VtZsdXaeZVgsVRHOJ40F52iRS1pLAf3rpCra9sGx9F2+xR/kKVMhUBmF8jADKpYhMo3DAaG9iPWPEWSc5OTPoUEoQUUiqY1g4SbdPldiQOlze0VGZTiHsBwVFGYi5PWAlLJXQaMlV1sBAYyTcMTa9FGob/qdILaEkO01bLcd1h5X1i8YIOTF0i8FZB84dYEMo/E7BamSV31jTDmAtr3F3wsFpVm1uLH1Foup7ZJ/TF3rMcFEqWysV5qSPbSPYKTeJ/aPKxWMp/Z3CsXplm2nvlKnS4OW/iYw+o+WVe2rs36CEFLMy4VOMqUzSnVh1Ugj6R5OdVkf3JnoYSi+mBZmIIzEzG20ERRyh25Aaqqll1SzAy2KgAnUXF9G8NYKUXt4BeJdlo/zNJmKFaQjjxItpu2XLtCVKS+Bb08fhgo01I01poppYFiMoZgvUsQCNTtBeWaWAXQmsZOmslqR+HppCkjVsgZh0vcmBc5sZDTxxyzlTTPMBLgMxXKTYewAFgINNpZGbI9Fo4ZlWpkRuS29orOVkXOPJS+Jscm0U1gguswZlvyOzD3+8dzT0wurz8o51tkq5AKixB515kwgk+0ek0tahVweX18nbdghV9VdoOT3dmmqtVosvwoq5Yr1WbazIQpOwa4/a8c/W0Jx3YN1VrXBvFRIDDSwI2jhyjlGuE8EKTh4Y97YG9upgI1/YydnBB43lKtHNmADNKUsp8RrGujmWEZrOuTMxx5SFF7aWcx37t9Y030TXGQK5xC1PjtFOAS2UNoL6Q2uuyOGhNk4SymU7iGXLlzSstgw9D6R16pSceTk3VxT4AzzIbkUojXa+MCHhl8Bg8HGy0JdoiRTkxeHzLTFvtmW/wD2EJ1a/wCTLH0P9Of/AFEc/ZdMTS0pri4Nl625ajpHgPs+nqXuI9fQo2UG5y89ifE+cL6BTJ9JLAERFSGMTkzLEy7X5A7E+cWFBIqf+aJqzhIm0zh2NlsAyv1ysDbTeNCqTjnIt2Ylgl0lQkw3Vctzttr5dYQ208D/AIyHTPyqAYmci8cgqpxFDcAi/IfeL2hdFUk0TVFUX/JL7g/3bsfrDt22JT5kaLh8jLLt0EDDnsXYZrxrUCRVMCtxMAcev9RHqNLZuoj99HnraXG6RQ58zMxbqSY1fAaXByTVPLN0Yr5H7iEWV12fuQ2FkodGgy8HnS1UTQC7os0dCHF7em0eX1UlCzCXB2tO98Ms9Kmy9UmAKeYIhDTfKY5L7Pf4VJN8ot4jQRak32FtQMxKUERjmNgLn0jXpqt8ksGe6e1FYkYm8tiUNr8uUdyzSVbcNHMhqbE85LRgPGH5Zm+m+0cfUenuCyjdRqk/3F6w7EWIutiOUcqUXE3JpgHj+lV6UuxAZWzL9iPUGOj6ZZNW7V0zFrYxcCi008rLydL+sewhlQWDzMq82tkCdP8AeBlYkaIwyWPAuE6qdLE6UAAflOax8xHPt9UoqlssD8EnyjT+AKyppVdK7NkGqzGYtbqDGO26i1rxvljoRklySMd+K9HKVxJYzZg2AVgpP+4i0HDRyz7ieT4M/wCJfinPqpDyOySWrizHMSbc7aWjTXp4wlkCUsooE43AEa7mmhUeB9p5012i9+2OEJ2KTyMtUHqYD8hoNadM7KqiTaLqvcpA2aeMY5CgURuOeaNKKHcwTyjlRcJD/wCBVh3WhbsaYzwRl0wXitMVlub/ACjf+UG5KcWgKanXYnn5LDwzxd28pTMlOGDdmctmBO2a3IR4LUQULmkfRqG51KT7Dc5rmMz7GxWB2WbWiIhJcXEEWkBK6kDmxGvWLTaDwhNHhwlaAWF8x6k+cC+SZ+CtcVYu0t8xRmlg2JXkbXF/PaGwgpcASlt5I855U5cuUpNWxsdGBIutx4ggwexw75L3KfXBcMCppYlgAi438SdSYXjIDk0FkXLe+sFt55A3ZKR8TOGmnylnyheZJzXA3aWdTpzIIv5Xjo+nX7ZbZdGTU15TkZFHoVysnNb+B3DqXtZ0uX/9JiIfJmAP0MLm/a2Euz6exrBVnSwBYFP/ABnpYWA8o87fX5F/J0aLXWzP8UwgG6zUsw/u4PSOQ91T5OrCUbVwBGwhV2v7mGq1st1pBjhTDEmTZgYZgJdiDr8xtb6Rs0snu3GTVrEcGdcd8PtR1DWUiS5vLbUjldSet47kLty57OQ4beiuS3HUQ6Eo/JTRYsI4peQAuXOAdyeXSMFvp8JvKZrr1bisMhY1jk2pfNMOg+VBsv8AXxjVpqIUr2iLbXZ2OYZTmaCFFyo1tvaOjXJYMU1zk4uAzJj2T1vyjLqNsPcaKIylwazwl2lPTLJNri+seX1NKttc/s6cKcLkmYjXF5TynawcEZukFXp4xsUs8oetJ5E8FLwrg6Sj3mt2icv7Ede7XzfEeBa9LwssMVPAtA4upZCejH7Rg/V2pYbFPQY+GVTEuF1lMwkEzbbi2o9Y7Gl1tc4+9mC/R27lsTYOHD1RNVmEuwXe+ntBy1tGcbkIdFkH7otACdII0ItBOLa3JcEjP4Zymld6D08HuBumtuEFQY6RzGSZfEDfqgFqYv5Al6cvon0vE7A7gwatg/kV+FKPQfw2RPrJ0iW8uYsic9ndRpaxbUj5b5bC9t4zarUxhB7ezTpdE3NORq9FwtTSkyyk7PpYk6nmb76x5WypWtyZ6SFjjhIFzpVj5Gx8xvHNlHa8HSi8rImY3jFJ8hJEd6thtB5CwhKhzc3F+Qi8Fbl8CUr+/wBnMlzEUjuzCUZCeY0N1PmLQW3gDPJBnU6sz2IYXF/PpFdDEyg8bt+FmS3knJMfNnIvqFAtz8SI26Vb+zHqXs6E8L8WsJlphtm5jY/XSDu02OUDTfnhmnYdigYAHnGP+Bzj8k2fVqqMzkBVBLE6Cw39LQVabktoE8Jcnz5iDAuzILKzMQNrDMbD2tHra+K1k48klJiaCoMqYs1fmlsHF+qm4+0VOOYMpdn0vwtxPJqqQVAcKoFnzEDIw+ZWJ2tHEcWmaex/FKOVOXvA+DLuPI9Iz2VRn2PrtlDop+IcNTJYZ750UE3Fr2AvciME9NJPg6Feqi1h9hrgvCll03akEPO77X3APyD0H3jbRHETFqLHKRziPBpdRJdJwBQqSb8tPmB5EWv6RogIZ8vzkAZgpuASFPUA6H2jTjgWO077A7w6qfwDJZJUadqF5JmE1rSpgdDY7eBv1ENivgGX2SJGMTZc/tc3O5HIjpaEamvcsDaLHF5RpYxxMgcHcXtHBnWoSwzqK325YAGNNNdsx56AdItwg2mjbo7IuPJOFU3yqRe3MxqhFTeGadRc668oliuqLAGQDYbhoXL0fSOWdxyf1OzHMSJQVc6W7s0hyH3tYxdvo9FsdsJlV+pvL3RJczHSNBJmKOYKwmv0GMep/wCxeq13kSUYgyowdKuwVShvcm1o6tFMtOuZZRzJpTFN8N2A7kwHzjRDWJSyKlp8obHAVQOa/WH/AJ8TO9HIzxaRByJ9TC/xofZt8jJUlEA7oynxN/qYZGtRXHJTeewpw3xDOop4nSTqNJiE2WYv6W8Oh5QFlasjjBIvDPpHh/GJVXTpPkm6ONjurDRkbxB0jjShtbTNKZXsdmdlPIPyzO8PMaEfb3jk6iO2WTp6aW6OBpmvCh3RHqaZnUqCVJGhG48YKJWfsg0cycpyuQhFgM/eRySdnABWwtvfeNSUZAYkufgYxXEshCVKdnmPcbdTvaxhcqmug4yhJcCqGpVUPQkm8BjPAawuTKOMcSNRUsVByJ3E0OtvmPv9o62mq2QycvU2bp4BA0Bv0jdDGMMySznKDmG8ZzpcsoQGYDuOb6eY5xllpITkaFqJKOBWO8Wz6pBLYhUHzKpPfI5t/KNWn0tdbyKtulLgDIbi3tG6PJnaGxsYmeGQ6lU4lmWHYS3IZkv3Sw2JHMxmUYjM8G1fCbjETpYpZ7fxZY/hlv8A2IOV/wBQjJqaccoZXI0ebTKyleoIProYyYQabyMV0+XTyru6oiIfmIGijS1/KLjHPCJu+zEONPic1VJMimRpSOtpjsRnYc1UD5QecaY0Y5AcjNmXSGNFEeXfNAR4ZbQTEdBLgSzwMWnyUPJIeYQEF2va3W+32MDc/aSK5C0jtpWkyU45XsTHLlpo2vOQ5RmhIqBmvqvmCIbX6Zh8PIdOolAfmTw28wi21rxqjo9pqt9Q8i2lwwDiKnlSwHc5ud7mOLqPTNZKftZUdTUE6rjWnWWclmbkOvraD0vpmrhL3sqWor7QnCeLZc4hTL1PTWOlLTSis5M/ljItElk3CgRmbecMLCH3qkUXNgPGKSbKfBCPENN/9k/7QfjYO9GAmO0zMhN4HOAhe/n/AHpFdkNN+CmNGXMmSCdGs4Xqb2Nh1vYeojn6uvdyNrZqPFOG9vIJTV17yfuPUftHJur3I2UWbZFHwrFx8raEb3jmyi0zp8SWSzIwIBHSIhbIdauZSDsRrDFIuLwVirp5auGnNmRNVDHQeNtrwzMmsBSkuyk8V8VGaSknuy9iR+bwHhHW0mj2LfPs5l+q3+2PRVvxbfqPvHQbSRjSyxLT2YWJMUuSYwNTV2irI4QSFoYZHoqQ4hhsGA0OzRzHP7wUumCuyMu0ZkxjHZM1lIZSVZTdWBsQeRB5GGJrGCjSKP4vzxTskxAZ2WyTRYAnYF15Eb6bxklpo7sjFPgznEa2ZOcvOdpjk/M5LH67Q7ao8IHsjRWCxD84GRaGythC5LCLRJkm4Ea4PMRbFxeQcD1LNKkkGx3B6Eag/SGQWYtMqTwzRKP4iU1lWcpVrDMbXBPMxxb6pQnwaoyygxS8T4bN0zy/+VhC8zRbwEJVJQTPl7I+REGr7EVtQ5/lekbZV9LQS1Nn2TYht+Dqf9Ig/wAyxFbEdpOHZUproADFS1MpLDJsSJ1VVS5KF2OiiJFeSQLe2JkXEPEE2qc3JWWD3VH3MdimiMTnWXNgjII1bYiNzI94Q2bkJaAYRwGBUscF4CODYk1POScv5SMwHNfzjztqPEA8oqyGY4Lhwz6S4YxhJ6CzXuoYHkwIBzL4EEN4XI5Rxpx2vBo/kqPxB4Zyt28nu3+cDYHr5GMV0OTfRbnhlQpOLWpiFnMLdCdfSAWnc+hjsSfIZ/zpTFSxmrttz9oJaO3PRX5FaRnnEWPtUucpIl8hsT4mO1pdIq1l9nM1N7m8R6K9NMOm+RMUMEwnIeBaGLTIdZbiDeGuSI8kSLwRjl4cgWPyzcEf3eG5zEDoigxl6GfB28Xkh68XkmBSISbDUnlFN8ZLPDaD+EyvkYf7mM8gkInNqB7wMvovBJUxpgngBnSYLD+iYOqYtNgvkbrpV1BhWpjwmXB8jFHh5mAkbCOfJ4ZpjDJIGETlGYZgo3IJEDuT7LdTQ3IxaenyT5o1077faD2L6FhCn4wrl2nufPWK2fwQnSviHXDdg3mpithMk6q4sqJ0oCZlF+QvHS0unSW59mO+152oEoukdNIwyYq0HgHJCjFk6SEmB+QhLnaAk+Sx1Tyg08oHo0b4ZYywVkDWmSMry/GXchgfAZj6HwjDqq+cj4SybJLnpUydtGBV0O4P5lP99DGCSyNWYvJinxj4flyRTTZa2+aS3U2u6knmfn940aeKXRVknLkzoCOhxgQzpaw0gnLgpITcHleAyiCXlDkbfWAlXFl5ZxUtuYpRUVlkTbJEugmuLpKmt0sjH7CF2W1xXMl/kZGEn8Eyk4UrX+Wmmadcqjw+YiMv51MeHIY6Jv4IEyWVZkb5lYqfMGxjfVNSWUIksPDOo0aI94AkhuoFj56/zjPbxIKPQ3eF55wGkdBi8kwTMJlZ5qAmwBzM3RV7xP0+sLssxHBI9kedNzEkaXJNulze0OWXFIqS9xYeH+Hpc+VndnvmOikAaaCONrfUJUWYSFSsw8Bel4Fp3Y53nICDqMh15biMf6tLPRI2MizuCwPkn+jp+6t+0a6/WkuJxI5gfE8BnSQWYBkH5lNwOlxuI6em19N72xfP0WpAu0b0iMcZcy2/veK1H/byXUvcWTA8HKy7nXNrHCcm0dOMMBupkESGCjUjaBjyxj6M7ppYUnOLG+sdjTuEVyca5SbwgzQYpKlKylAc25MNnODfAMISS5GsJnyw5fLcDYGE8SeEMftWRFTMzPfqb2jqRikkjnZzljqpDsYENi8kEDkFXjnZOvg9EINuNPWFyQSHEMHHoqRNwfETTzlmr+W4YfqRhZ19QT62gZx3otPB9G4JTqUWbKc5ZqIb6ENZRYkdY5E44lg0J5RTPjXSk0Qcm/ZzpZ2t8wZTt4sIZQ/cSXRiSmNyYpnmMXKRSQnNC8hYPAxeSYHqKqMuYkxbEowYAi4JHIjmIXYt8HB/JcZbXnBoR4rnTFUsBJDDRRe9uo5gdBHl7tBCufMsnRjqrZtKpFho66W6F2BTtlyuWFg05BoQb6MyW06wucOtuMBS0lsU5N8mTYwbT5iaWV2F7C51vmYjcnf1j1OlT8a/scuXbyQxG7OGBgdlKrEZth42iNRnwyLsepKATJmQDQXJP+kc4z6m2qmG5rkbVVK2WEXWh4Zpnlj+HmuNwTf33vHmLNfep8M7lHp9LhuYYwfAKeWMmVgut7m7e5ELnqZ2Sy2Oloa1HESBV8F0rFioZSdu9oP+O0N/ULEJ/TIyXDwxzCsEanTIrB9SdAQdT0jLqL/M8nN1Xpdq90eQjSzoxyTycqLxwx2onXi3nBbZXuKVmPIKS1LFmW4Fthr9wI6npdkKrcy+h2m007/2fBSZmEz13kzPRSftePRrW0v5NUtFfFcxYmVSTcyoJT5nYKLqQBc21JGkS3UVyhhMXGqyLzJM1SRgrSZKh1IIGp5e40jlvPRtU49HJyALEw0GpIyjilP/AOh8u37xrhJ7TFaluArBukE5MUkEMKZ72NwI1aKLlIRqJYiEperR1ly8nPl7YhWhlXNoOUhUFknNRawO8LxlQjEdQ6DF5IJPOKkRHVMRMjO3iRZDcvgrXidRPJY96mmWXrkmXdR75x6RztVBp5GxZZuMsJFRRT5VhdpbZdtHF2Q+4EIreGGfMUra8dOHHYliHaFN8hITAlnRFog9STMrZrXtt4HkYqytzW1FZ+GXXhmWjSzNmG5N99bWOwjzethKF2xHpvTYwjQpRDOPYksnCQSozVNQew8AqMrzV6gWA8SY06LSOeHLrJk9Q1EfNLb9f7Mumv3idrkm3LXWO8oKGEcNyyxQN4bnJTJWDSs84La4Ia/lbf3tCXZseUEo8E+dK7E3DEMbq3+3cEH6Rk178sUh+nk4dFy4an/wUttb9zHmdTxM9Pp1mhB6VPjPCWA3HgXNn7CCcyoxG2m2UkaECFwlyK1T20yb+gIJzA6GNO3J4lLkROqzBRrWOQZA2rqXZ1GoUC5IB3Jt+0OjCGOT0Ppekt2eSDxkm0NQcw11Gtx4QicF8M9Nj24sH1nM5J1Otz0ipeSK4ZHCCjjATocXnShYNdeasMwPoYkNVdn/AOmezS1TXK/wNYhTrPP8JzTzToAGJksTysdUPjqI7mj9TreI3RRxNX6XOK3VSbKNiVEUmMk6WBMU2YEC/ncbjxj0cKtPNZicBzmuyOMPQ7LbyJipaSMlwUrnnkdmUy7ZspHUae4gqqVXyirPfwMfg3TVhodmGoPrD4dma6DwGeHFDPEueIgUJbuSyTKcXMZlY8Gp1rJl0UaDkUQ8wimWjy7xS7IxSwSKYb4X4snYe0x5IRu0VVcOCRZSSLWIsdT13hGojuQUXgtbfGie6sqU0sXWysWNwbb5QLMPC8Zq6c8jHIzt6OZb5DaHzsi1gDaR2lMPyn2MBn6C5GyD0MTDa6KPAHoYtQl9FbkLVT0MGoTfC7JmOeS6/Dvhh6iYZlRnl0kpDOnGzATFW/dUjqRqRyB6xnvVcpde4dXZZVHh8ET4gY4K6qEyTLZJMuWkqUhAWyrck5QbLcnboBGiqiUY4SEymm8srZkN+mGumT+Aco6tG52EVKuUXh8E3xLBg1RJkIbKxmMO+/d18BroITLS2MONsUEjw9NrEzBMg3VmuT/1HIxzLtVXVPZ2G5p9EnBJBkyxLLBjLZ0JF7GzHrHF17zLKPV+nNPToKy6kxgia2kKaq1g8ZJsEVNcFXXmbamGUaayfMVk5fq8tlLj9kB6leRHuI1/j2x/dF/4PI5RHmzOcMhW5PGAVHMsClxhMoAXYDZiPoY1P02b+T1un1sK61H6Q2MZX/V9DCv06eeWbVr62iMMemC+VbDz+9hDloHjlipeoJvocl40xPeHL6+0C/Tk32F+etr4JuAY06zVdgHCnVbAAxtjoaor2rk5dmttnxN8BjibFqSsKmdLnJMUWDqqE5f0nXUCNtHkr6OZbGLK1W4dJv8AwS9urAKfQCN8LpPszOMSBOw9ut4Z5P4K2ohpOeUbcjup1UwffQLwWHhqqpS3ezSm87r7HaEX+RIkKo5yi5nBc3eWapB1Gn9Yx/kNcYDdS+zFY1ohwiI0UIYwphoUkFDgqQomDbBItQ/1jLZLPA1LgNcO0Ack6dy2nO9tD5QE57Y4LUchmrpiBcCM2UxgBnTO93tB9PaN2mcPkXNP4HqjKQCnQXHQ846ENnwZpbiKziCzEHDLVwfwk9VaY5ySAd9cz23C8reMcvWepRr9sOzZp9G7HufRpleFWiqklkKqU5li1u7mso08jHDqvlGzyvk6GpilFRwZlh3DuY2ms0vXmASBbUsAe711MabvWbVwkjneFLsfnYNJHapKZmaXYMWKi+xuPeM9vql1klKfGCvGvgBVU6ZIBVGYH83LTwI3g7NQ9VJSk/8AASjt+AlgVXJeVMEwrnB0zIdeYBZed/WM91uojLKfA6NMpdIt+D8SEZ8yghQMoFh/210G0YrFL4+QraZ1LoB1tZKlKqJ3mzd/Lra92JPiSeesX4pW9/Qen1U9PLcn/wCjlPXI5IU6jkQQfaM09NKHZ6TT66q7CXYtpsAlng3Ywyu4xVtMnLKTMSLKMp1LNv4bW9jHq/SoLT6Z2y4PK+r2O23xltwvghtDMmOx5gWCj1teMOo/4gseVVFf37OaqIxCw4YQaZRYc7C8cafqGok8uQWIpket4ek2KlAp3zqLEeNtj5Rq0vq1tckm8r+SS5XBR8SppkiY0t0F15gNZgdQw8CI9nTZTdBSwjM52RfbI4qxzUfaGeOp9BeaxC1rV/T7H+sV+PAv8m1D8nEVU6A/36xPx0yPVWSJAxZeh/v0gvAK8x1cTl9bDxtE8LK8iY4KxP1CBdUi1YhqeiPzERRkgt8WCp9Aw+XUeBF4fGT6kA2l0SJVXUqAAXsNoB1Vv4J5CvwhB4OxbeUUN3hQxHgYiZTPExGysEc6t5QjuQfwS8MrGlzSyb6AjkRzBgJrLLizQcOqEnr3dDbVTuOvmIyy4Gog4pgYYaaeUFGeCmiq1WHzpR07w8N/aNUdQ0LcCz8CYElXmmz1ORGyqo0LkfNc8lEJ1fqKUdsOx1Gny/cavSUHdANlRRZUXRQBsNI4cpOXZ0NyXCE1tKqjuLbrlilJonf7iocX1SS5BKKc7HLa1tD81yNtoLxqT5EaiCxwV3hmqkmaxqGCFiDrex0tc+P8oTqq57cLoboq6k89sM8Q0tMylhYnkVO/tGHTyshLB0boUOLdiSA1BgAULNVnCasQ4uVW2uULe5sOcdCdrbwzm1amFTezlHFmU5YZJj5TcG+UX1smb+RHtFJNdi9RrZW8YIGJEobHKwZwCFNz3Rb5thD4LcsIw/3HcPUFsy3sAb6baaC/M68oXa+NmeWbdCttylLhEj8TmOVAWY7AD7nkITLSzrW6f7fk9T+XU01Hsm8OcNPKnCfNZWIucoudWOpv7xNZ61XOrwwi0jh/ps5Sc5Pk0aixBbaH0jlRs/pMV+mnU9zJMl1Y6kC/WCjhvkQo7ucEXFpIXTfpEnFJ8FNY4Kzik+WSmcqDYqCedj/UR6X0pznXwLcl8iP8LRhfKCOulveNzslHsLEWNPgEs7oPYQSvfwyOCGH4YlH8gg1qZlbIjD8KS+Vx6n+cEtXP7B8cRh+El5Mw9TBrWSKdSYw/CB5P7gH9oNa1gulDD8JzBsw9v6wxa5FeEbPDU8cx7n+cEtaivCOJwy9tS1/IfzgfzUTwlKvEy8FiUm6kWgI2PorB2CZZ68UQ4ximyxqTuYXD9xb6HMwEwDa4HvEswmVDlFowl7W5W6Rkmh0S8UKdove1PUb+2xjO5YYZHqsKVtteXjF+XC5LUMstXD+GiVLVQLWH73jBOe6WTYlhBjNA5LwKzXU2iEyVHH1/hzVeXnBU3W4F9DpDK4uTwngk2sclQwmsoCAGpQrDTMc3v3T+wgbqNTXy1lfZiUk39BmRKksDlWUxtYETXQ+AII/eOdK7D5RJ5a7GqqTVBQkuWhQkBgrqxy2sRqfDlBxtq7beRW1/AHouHJ8udm7PuPvtmUjUW023h89XU4d8hYZNxGgLaGnd7HQ5R7g3hcbk1mMgowaaaHpkpJUgA2V9DZmUZfrqYzJWWWcdHbVtfjx8nsIlKSGW13tduvj5QGqusfsk+jTp64xjvxyy1LTgtlQ3AFix1F+t+Uc3xOcsRLctqzIFVdSZfaAWN1sD47giH0+x4YydCujhiMKvNllmPy20J69IHUcSZUaoUrakSspUaEiEwsknkkq658NAjHMPZ5bTBqJQJdeim12HgLa3j2P/AA7r6+a2uTg+oaDb7oFcpap5ZvLcr4A6e20erlVCXEkcRTlHoOUXF7LpOQMOq90+x0jHZ6enzAdHUP5LLh2N006wWYAx/K3dP13jBZprID42JhU04jPyu0MXJz8MIm4mBP4UQWSsCfwgiZZMCTRiL3MmDn4MRWWTBgZEdRmYReB4yFg7eI5EOZorcihEx4qTCO063IHUxdfLBseIjNYLuYG1NywSt+3Id4Z7d3EtZTzPEDVfO+lozW+yOWOr9zwjU8HwqcoGew9bxz53r4NUdO+2HqSjC6nVusZpWORojWkTUe0CgsHWmXi8Ai5RtpFlMrvEbOrNYi+U768tNobWuUT4MbnmbKckg6km4vbUx6Cu9SgotcHKmnuYWw3iFhtl/wCQ+xgbPTtPdzHgXvlEIzccY6lEPjqIwT9DX9X+glaxhscb/wCY/wCxhf6Iv6v9E8pEqMUdtMoHv+5htfo8IvOWFC5gjsT0h89NsxhGmNqaLfgtb/DUHQgW9o8r6hp5Rsbfyeo0lkZVJIsNBi7SicvMWP8ATxjnxzDobZQrHyBsZxQIrOdd7DqekatJpZ3TSSBvujp69zfJzhrEgyDXUbxWv00oTfBVNsbo7kWumxLuFCBY87C/vHOy1FxAnQ9yYPr64Kr2OhRlPiCLERt9MUo6iLiDfWnS9xnpzDbaPp0bMrEjxkq/oaacecMTXwLcWhSzIvCYIbwrHZ8r5JrW/S3eX2O0Is09cw1ZJFooeOB/75dv9UvUeqnURht0H9A2N/2WagxKVOF5ThvAbjzG8c+dM4cMfGWSVCwzkWQ9aIQ+dgnWOxGKMh5kESUIkyeMsHwieOLReTnYjxieOKK3SOsincRNsWTLFIANRp4wSUY8op88Cs0EpLOStrxgvPwpm/xZwPNFPsWjleqZcV/c36JrPJpgmRxMHQEl4tIh7NBJAtjLVFotIoiVOJAQW3JMpEOfJmTfXlfWHwhjkROz4IFRw42zL9o1RtM2AHX8DhtU7h8LQyNrXQGEwHU4BUyN1zqOa7+ojdXrPiQqVX0Q1qhsRa2/UekbIWRkKccEhGB2g2RYHFELlyPhFMZnzSD3NDGS7RQvXuNNWqnT+0ScXnAWAEc1+hV5ybv1i3GAdV1Exzd7n7R0dPpIaeOILk5d+pne82MjSZ8yWboxH2PnGe/SRs/cuQ6dROrmLLBQcUNa0wa9RHEs9Fbl7TtU+rJx/wCYP1GJmZ5R0/T/AEuGne6XZi1/qMrvbDoaR/COwpP5OW2vgUZQP5TDE2CxlqPobeohikLeDktCOa+/8oMW0Lex/MB7n9onJXARwNGDjsy5NxqqkBfG94z3yjh5HV/wajJngga3NtfOODLtmuPQ5migj14hD53DR1kzLg4xim+S8Hc0FngmD2aK3FYOK0CpF4PFovcVg9mibiYLP8ParJVW/UjA+ljGLXe6k06V4kakK0Rx9uDpjT11tRFpEYPxLiFJYJa+ngYZGAuTwU6r+IK3sqtbmbbeNrw+NKESuwGsFr0nAOrZ/MEW9DF7MC3ZuLbhkUAwss2IQRMkIeVvKImURZuG32PoR+4g1MhXsb4Xlv8AOgB/UpAMNha0U4ZKZiHCkyXdpTZgNdTZgPONtOrYmVQCeudTZtbe8bI3qXLFYcejqYip3EMU0wlY0SDPlEbtfy097wSiTyjRdPGC2gOaPBk/T7kxWzJflx0K7dRsq+384vworzM6tS3LT2ETZFFb5McXtG2+8A7IRK2yY4tDNPT3gHqoL4C8T+R0YVM5so/vyhb1kfhF+IcXB+r+winqZBKolUeEywwLXbwO3tCbNTJrASqRaKR+QFoxybfLGIIoTC2GifImGFkH88Qo/9k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6E85BED0-BE24-4905-B92D-1FD8C4AC6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357" y="5838439"/>
            <a:ext cx="1473981" cy="816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EAD715-B8CD-413F-8B46-5E8D95DCC9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23622" r="38838" b="2893"/>
          <a:stretch/>
        </p:blipFill>
        <p:spPr>
          <a:xfrm>
            <a:off x="689610" y="1085316"/>
            <a:ext cx="3324520" cy="46494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15EA8C-83CD-4A2C-9E90-3B8D07EBBCB8}"/>
              </a:ext>
            </a:extLst>
          </p:cNvPr>
          <p:cNvSpPr txBox="1"/>
          <p:nvPr/>
        </p:nvSpPr>
        <p:spPr>
          <a:xfrm>
            <a:off x="4248238" y="687068"/>
            <a:ext cx="772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In 2022, Welsh Government published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Curriculum for Wales – Relationships and Sexuality Code.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The Code contains the mandatory requirements for teaching RSE and contains 3 broad Strands: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4B8AC-2ED1-4AEC-8982-966D98335D1D}"/>
              </a:ext>
            </a:extLst>
          </p:cNvPr>
          <p:cNvSpPr txBox="1"/>
          <p:nvPr/>
        </p:nvSpPr>
        <p:spPr>
          <a:xfrm>
            <a:off x="4283691" y="1522990"/>
            <a:ext cx="3189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Relationships and identity</a:t>
            </a:r>
          </a:p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Sexual health and well-being</a:t>
            </a:r>
          </a:p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Empowerment, safety and respect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EFBEE6-5F8E-44B0-A7D6-EA03F2056E15}"/>
              </a:ext>
            </a:extLst>
          </p:cNvPr>
          <p:cNvSpPr/>
          <p:nvPr/>
        </p:nvSpPr>
        <p:spPr>
          <a:xfrm>
            <a:off x="329662" y="6016642"/>
            <a:ext cx="4105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curriculum-for-wales-relationships-sexuality-education-code.pdf (</a:t>
            </a:r>
            <a:r>
              <a:rPr lang="en-GB" dirty="0" err="1">
                <a:hlinkClick r:id="rId5"/>
              </a:rPr>
              <a:t>gov.wales</a:t>
            </a:r>
            <a:r>
              <a:rPr lang="en-GB" dirty="0">
                <a:hlinkClick r:id="rId5"/>
              </a:rPr>
              <a:t>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698D9-BBEC-4E4A-94D0-B0CE3BCA82C9}"/>
              </a:ext>
            </a:extLst>
          </p:cNvPr>
          <p:cNvSpPr txBox="1"/>
          <p:nvPr/>
        </p:nvSpPr>
        <p:spPr>
          <a:xfrm>
            <a:off x="4283691" y="2461596"/>
            <a:ext cx="68138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strand of learning is divided into 3 broad developmental phases:</a:t>
            </a:r>
          </a:p>
          <a:p>
            <a:endParaRPr lang="en-GB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1 - From approximately age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2 - From approximately age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3 - From approximately age 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C1443-CB6C-45FE-9B0D-95ECAA07552E}"/>
              </a:ext>
            </a:extLst>
          </p:cNvPr>
          <p:cNvSpPr txBox="1"/>
          <p:nvPr/>
        </p:nvSpPr>
        <p:spPr>
          <a:xfrm>
            <a:off x="4248238" y="3788436"/>
            <a:ext cx="803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Children will build upon previous learning, consolidating knowledge and skills and apply them in new, relevant context.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A0C50-56D6-4041-AB8A-F4A705758306}"/>
              </a:ext>
            </a:extLst>
          </p:cNvPr>
          <p:cNvSpPr txBox="1"/>
          <p:nvPr/>
        </p:nvSpPr>
        <p:spPr>
          <a:xfrm>
            <a:off x="4159129" y="4578192"/>
            <a:ext cx="343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RSE will be mandatory for all learners </a:t>
            </a:r>
          </a:p>
          <a:p>
            <a:pPr algn="ctr"/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aged 3 – 16 from September 2022.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3676F-D200-4DFE-942A-65E5E51AA1A9}"/>
              </a:ext>
            </a:extLst>
          </p:cNvPr>
          <p:cNvSpPr txBox="1"/>
          <p:nvPr/>
        </p:nvSpPr>
        <p:spPr>
          <a:xfrm>
            <a:off x="7473661" y="5022690"/>
            <a:ext cx="4162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From September 2022, parents and carers will no longer be entitled to withdraw their child/young person from </a:t>
            </a:r>
            <a:r>
              <a:rPr lang="en-GB" sz="1400" b="1" dirty="0">
                <a:solidFill>
                  <a:prstClr val="black"/>
                </a:solidFill>
                <a:cs typeface="Calibri" panose="020F0502020204030204" pitchFamily="34" charset="0"/>
              </a:rPr>
              <a:t>RSE.</a:t>
            </a:r>
          </a:p>
        </p:txBody>
      </p:sp>
    </p:spTree>
    <p:extLst>
      <p:ext uri="{BB962C8B-B14F-4D97-AF65-F5344CB8AC3E}">
        <p14:creationId xmlns:p14="http://schemas.microsoft.com/office/powerpoint/2010/main" val="195269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A8362-55AB-41C1-8998-0E8DEDD6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223" y="5658530"/>
            <a:ext cx="1670449" cy="9266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7A7E44-FBF3-48DD-B16E-F1E7C359EF3E}"/>
              </a:ext>
            </a:extLst>
          </p:cNvPr>
          <p:cNvSpPr/>
          <p:nvPr/>
        </p:nvSpPr>
        <p:spPr>
          <a:xfrm>
            <a:off x="235331" y="1001440"/>
            <a:ext cx="5400000" cy="294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 and identity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will: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with kindness, empathy and compassion in interactions with others immediate to them including family, friendship and peer relationships;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how to communicate wants and needs in relationships, and begin to respect those of others;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how needs relate to rights;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the diversity of families and relationships, including friendship and peer relationships, and why these are important;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sense of themselves, in the context of families, friends and communities;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how people value different things and have different families, friends and communities;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inclusive behaviours, language and role modelling that show respect for others, whatever their gender;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learners’ rights to be treated fairly, kindly and with respect.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60011-1A03-4390-B8CC-7682E6ECB3F0}"/>
              </a:ext>
            </a:extLst>
          </p:cNvPr>
          <p:cNvSpPr/>
          <p:nvPr/>
        </p:nvSpPr>
        <p:spPr>
          <a:xfrm>
            <a:off x="235331" y="4047429"/>
            <a:ext cx="5400000" cy="242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Sexual health and wellbeing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will: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accurate terminology for all body parts, i.e. </a:t>
            </a:r>
            <a:r>
              <a:rPr lang="en-GB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penis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testicles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males and </a:t>
            </a:r>
            <a:r>
              <a:rPr lang="en-GB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breasts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vagina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females;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the human life cycle and that reproduction is a part of life;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how human bodies change as they grow;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the importance of personal self-care and hygiene;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that everyone’s body is unique and special to them;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the different feelings one can have, recognising other people’s feelings and how these may differ to your own;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trusted adults who can help them and whom they can talk to and ask questions of, especially when they feel unhappy or unsafe.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9460F6-207B-4682-B101-82451399DCCE}"/>
              </a:ext>
            </a:extLst>
          </p:cNvPr>
          <p:cNvSpPr/>
          <p:nvPr/>
        </p:nvSpPr>
        <p:spPr>
          <a:xfrm>
            <a:off x="6289044" y="1004504"/>
            <a:ext cx="5400000" cy="397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Empowerment, safety and respect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will: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harmful behaviour including behaviours which are discriminatory and the right to be free from discrimination;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able to interact with others in a way that is fair;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the right to be free from harmful, abusive and bullying behaviour;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how to recognise positive and harmful behaviours, including bullying;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able to share with a trusted adult when faced with harmful behaviours;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 to recognise that other people have thoughts, feelings and opinions that are different;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the need to seek agreement in order to share, for example toys;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everyone’s right to privacy, personal boundaries and which parts of the body are private;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able to communicate if someone is touching them in a way that makes them feel uncomfortable;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how to keep safe when using digital media, including sharing with a trusted adult when they feel uncomfortable or scared;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that everyone has the right to be safe and no one is allowed to harm anyone else;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able to speak up for each other.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16088-14F2-4635-9E6F-162575BCFA90}"/>
              </a:ext>
            </a:extLst>
          </p:cNvPr>
          <p:cNvSpPr txBox="1"/>
          <p:nvPr/>
        </p:nvSpPr>
        <p:spPr>
          <a:xfrm>
            <a:off x="3397022" y="242967"/>
            <a:ext cx="548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is what your child will learn during the Foundation Phase (Phase 1).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D9CBF-164D-46B6-8DA3-551D6CA0C52B}"/>
              </a:ext>
            </a:extLst>
          </p:cNvPr>
          <p:cNvSpPr txBox="1"/>
          <p:nvPr/>
        </p:nvSpPr>
        <p:spPr>
          <a:xfrm>
            <a:off x="6138385" y="5383763"/>
            <a:ext cx="347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If you wish to see a copy of the school’s policy, resources or for more information please contact the school.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9AE44F-1D7B-4CD0-A70C-05716B07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180" y="570703"/>
            <a:ext cx="414563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796</Words>
  <Application>Microsoft Office PowerPoint</Application>
  <PresentationFormat>Widescreen</PresentationFormat>
  <Paragraphs>61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Dally, Alison</dc:creator>
  <cp:lastModifiedBy>Dally, Alison</cp:lastModifiedBy>
  <cp:revision>18</cp:revision>
  <dcterms:created xsi:type="dcterms:W3CDTF">2022-07-06T08:57:27Z</dcterms:created>
  <dcterms:modified xsi:type="dcterms:W3CDTF">2022-07-11T17:59:38Z</dcterms:modified>
</cp:coreProperties>
</file>