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56" r:id="rId2"/>
    <p:sldId id="315" r:id="rId3"/>
    <p:sldId id="316" r:id="rId4"/>
    <p:sldId id="326" r:id="rId5"/>
    <p:sldId id="327" r:id="rId6"/>
    <p:sldId id="322" r:id="rId7"/>
    <p:sldId id="323" r:id="rId8"/>
    <p:sldId id="324" r:id="rId9"/>
    <p:sldId id="317" r:id="rId10"/>
    <p:sldId id="318" r:id="rId11"/>
    <p:sldId id="319" r:id="rId12"/>
    <p:sldId id="320" r:id="rId13"/>
    <p:sldId id="341" r:id="rId14"/>
    <p:sldId id="342" r:id="rId15"/>
    <p:sldId id="343" r:id="rId16"/>
    <p:sldId id="344" r:id="rId17"/>
    <p:sldId id="345" r:id="rId18"/>
    <p:sldId id="346" r:id="rId19"/>
    <p:sldId id="348" r:id="rId20"/>
    <p:sldId id="349" r:id="rId21"/>
    <p:sldId id="350" r:id="rId22"/>
    <p:sldId id="351" r:id="rId23"/>
    <p:sldId id="329" r:id="rId24"/>
    <p:sldId id="370" r:id="rId25"/>
    <p:sldId id="377" r:id="rId26"/>
    <p:sldId id="330" r:id="rId27"/>
    <p:sldId id="332" r:id="rId28"/>
    <p:sldId id="333" r:id="rId29"/>
    <p:sldId id="371" r:id="rId30"/>
    <p:sldId id="334" r:id="rId31"/>
    <p:sldId id="335" r:id="rId32"/>
    <p:sldId id="340" r:id="rId33"/>
    <p:sldId id="336" r:id="rId34"/>
    <p:sldId id="337" r:id="rId35"/>
    <p:sldId id="338" r:id="rId36"/>
    <p:sldId id="339" r:id="rId37"/>
    <p:sldId id="275" r:id="rId38"/>
    <p:sldId id="292" r:id="rId39"/>
    <p:sldId id="302" r:id="rId40"/>
    <p:sldId id="303" r:id="rId41"/>
    <p:sldId id="304" r:id="rId42"/>
    <p:sldId id="307" r:id="rId43"/>
    <p:sldId id="308" r:id="rId44"/>
    <p:sldId id="321" r:id="rId45"/>
    <p:sldId id="281" r:id="rId46"/>
    <p:sldId id="309" r:id="rId47"/>
    <p:sldId id="310" r:id="rId48"/>
    <p:sldId id="311" r:id="rId49"/>
    <p:sldId id="312" r:id="rId50"/>
    <p:sldId id="269" r:id="rId51"/>
    <p:sldId id="270" r:id="rId52"/>
    <p:sldId id="328" r:id="rId53"/>
    <p:sldId id="261" r:id="rId54"/>
    <p:sldId id="262" r:id="rId55"/>
    <p:sldId id="274" r:id="rId56"/>
    <p:sldId id="271" r:id="rId57"/>
    <p:sldId id="272" r:id="rId58"/>
    <p:sldId id="283" r:id="rId59"/>
    <p:sldId id="257" r:id="rId60"/>
    <p:sldId id="258" r:id="rId61"/>
    <p:sldId id="259" r:id="rId62"/>
    <p:sldId id="260" r:id="rId63"/>
    <p:sldId id="285" r:id="rId64"/>
    <p:sldId id="313" r:id="rId65"/>
    <p:sldId id="314" r:id="rId66"/>
    <p:sldId id="276" r:id="rId67"/>
    <p:sldId id="277" r:id="rId68"/>
    <p:sldId id="278" r:id="rId69"/>
    <p:sldId id="279" r:id="rId70"/>
    <p:sldId id="280" r:id="rId71"/>
    <p:sldId id="286" r:id="rId72"/>
    <p:sldId id="287" r:id="rId73"/>
    <p:sldId id="288" r:id="rId74"/>
    <p:sldId id="289" r:id="rId75"/>
    <p:sldId id="290" r:id="rId76"/>
    <p:sldId id="263" r:id="rId77"/>
    <p:sldId id="264" r:id="rId78"/>
    <p:sldId id="265" r:id="rId79"/>
    <p:sldId id="266" r:id="rId80"/>
    <p:sldId id="267" r:id="rId81"/>
    <p:sldId id="268" r:id="rId82"/>
    <p:sldId id="372" r:id="rId83"/>
    <p:sldId id="373" r:id="rId84"/>
    <p:sldId id="374" r:id="rId85"/>
    <p:sldId id="375" r:id="rId86"/>
    <p:sldId id="376" r:id="rId87"/>
    <p:sldId id="291" r:id="rId88"/>
    <p:sldId id="364" r:id="rId89"/>
    <p:sldId id="365" r:id="rId90"/>
    <p:sldId id="363" r:id="rId91"/>
    <p:sldId id="362" r:id="rId92"/>
    <p:sldId id="366" r:id="rId93"/>
    <p:sldId id="367" r:id="rId94"/>
    <p:sldId id="368" r:id="rId95"/>
    <p:sldId id="369" r:id="rId96"/>
    <p:sldId id="361" r:id="rId97"/>
    <p:sldId id="352" r:id="rId98"/>
    <p:sldId id="360" r:id="rId99"/>
    <p:sldId id="359" r:id="rId100"/>
    <p:sldId id="353" r:id="rId101"/>
    <p:sldId id="354" r:id="rId102"/>
    <p:sldId id="355" r:id="rId103"/>
    <p:sldId id="356" r:id="rId104"/>
    <p:sldId id="358" r:id="rId105"/>
    <p:sldId id="357" r:id="rId10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26C7C-EA25-40FD-9EEC-11E9E4948CDC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CB9F7-55C9-4216-ACBD-5CAD855B1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9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809F-48DF-4E9E-85CD-8A852F68A0C7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5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809F-48DF-4E9E-85CD-8A852F68A0C7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1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So, lets sum up the power of children using</a:t>
            </a:r>
            <a:r>
              <a:rPr lang="en-GB" baseline="0" dirty="0" smtClean="0"/>
              <a:t> their boards in CLIC sessions: read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809F-48DF-4E9E-85CD-8A852F68A0C7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76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809F-48DF-4E9E-85CD-8A852F68A0C7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02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410AF-E617-406D-ADAC-3631B03F6F5D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63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809F-48DF-4E9E-85CD-8A852F68A0C7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3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809F-48DF-4E9E-85CD-8A852F68A0C7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6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809F-48DF-4E9E-85CD-8A852F68A0C7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019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809F-48DF-4E9E-85CD-8A852F68A0C7}" type="slidenum">
              <a:rPr lang="en-GB" smtClean="0"/>
              <a:pPr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1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So, lets sum up the power of children using</a:t>
            </a:r>
            <a:r>
              <a:rPr lang="en-GB" baseline="0" dirty="0" smtClean="0"/>
              <a:t> their boards in CLIC sessions: read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809F-48DF-4E9E-85CD-8A852F68A0C7}" type="slidenum">
              <a:rPr lang="en-GB" smtClean="0"/>
              <a:pPr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76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C4FC-981B-4CA8-A4D8-429A35FF8B2D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D526-4F04-4E28-B591-26C78BE1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C4FC-981B-4CA8-A4D8-429A35FF8B2D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D526-4F04-4E28-B591-26C78BE1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65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C4FC-981B-4CA8-A4D8-429A35FF8B2D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D526-4F04-4E28-B591-26C78BE1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45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C4FC-981B-4CA8-A4D8-429A35FF8B2D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D526-4F04-4E28-B591-26C78BE1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31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C4FC-981B-4CA8-A4D8-429A35FF8B2D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D526-4F04-4E28-B591-26C78BE1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8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C4FC-981B-4CA8-A4D8-429A35FF8B2D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D526-4F04-4E28-B591-26C78BE1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8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C4FC-981B-4CA8-A4D8-429A35FF8B2D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D526-4F04-4E28-B591-26C78BE1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0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C4FC-981B-4CA8-A4D8-429A35FF8B2D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D526-4F04-4E28-B591-26C78BE1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7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C4FC-981B-4CA8-A4D8-429A35FF8B2D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D526-4F04-4E28-B591-26C78BE1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68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C4FC-981B-4CA8-A4D8-429A35FF8B2D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D526-4F04-4E28-B591-26C78BE1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27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C4FC-981B-4CA8-A4D8-429A35FF8B2D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D526-4F04-4E28-B591-26C78BE1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7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CC4FC-981B-4CA8-A4D8-429A35FF8B2D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ED526-4F04-4E28-B591-26C78BE1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6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>
                <a:latin typeface="Comic Sans MS" panose="030F0702030302020204" pitchFamily="66" charset="0"/>
              </a:rPr>
              <a:t>Shirenewton</a:t>
            </a:r>
            <a:r>
              <a:rPr lang="en-GB" dirty="0" smtClean="0">
                <a:latin typeface="Comic Sans MS" panose="030F0702030302020204" pitchFamily="66" charset="0"/>
              </a:rPr>
              <a:t> Primary School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How mental methods lead to written methods of calculation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35230" y="1207363"/>
            <a:ext cx="6156684" cy="3883647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925" b="1" dirty="0">
                  <a:solidFill>
                    <a:prstClr val="black"/>
                  </a:solidFill>
                  <a:latin typeface="Segoe Print" pitchFamily="2" charset="0"/>
                </a:rPr>
                <a:t>57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97" y="4509120"/>
            <a:ext cx="1787990" cy="12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48" y="4258888"/>
            <a:ext cx="1232078" cy="17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1640712" y="2242839"/>
            <a:ext cx="2491067" cy="1438294"/>
          </a:xfrm>
          <a:prstGeom prst="wedgeRoundRectCallout">
            <a:avLst>
              <a:gd name="adj1" fmla="val -2163"/>
              <a:gd name="adj2" fmla="val 8449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prstClr val="black"/>
                </a:solidFill>
                <a:latin typeface="Segoe Print" panose="02000600000000000000" pitchFamily="2" charset="0"/>
              </a:rPr>
              <a:t>Because 40+</a:t>
            </a:r>
            <a:r>
              <a:rPr lang="en-GB" sz="3000" b="1" dirty="0">
                <a:solidFill>
                  <a:prstClr val="black"/>
                </a:solidFill>
                <a:latin typeface="Segoe Print" panose="02000600000000000000" pitchFamily="2" charset="0"/>
              </a:rPr>
              <a:t>50</a:t>
            </a:r>
            <a:r>
              <a:rPr lang="en-GB" sz="3000" dirty="0">
                <a:solidFill>
                  <a:prstClr val="black"/>
                </a:solidFill>
                <a:latin typeface="Segoe Print" panose="02000600000000000000" pitchFamily="2" charset="0"/>
              </a:rPr>
              <a:t>=90</a:t>
            </a:r>
          </a:p>
          <a:p>
            <a:pPr algn="ctr"/>
            <a:r>
              <a:rPr lang="en-GB" sz="3000" dirty="0">
                <a:solidFill>
                  <a:prstClr val="black"/>
                </a:solidFill>
                <a:latin typeface="Segoe Print" panose="02000600000000000000" pitchFamily="2" charset="0"/>
              </a:rPr>
              <a:t>3+</a:t>
            </a:r>
            <a:r>
              <a:rPr lang="en-GB" sz="3000" b="1" dirty="0">
                <a:solidFill>
                  <a:prstClr val="black"/>
                </a:solidFill>
                <a:latin typeface="Segoe Print" panose="02000600000000000000" pitchFamily="2" charset="0"/>
              </a:rPr>
              <a:t>7</a:t>
            </a:r>
            <a:r>
              <a:rPr lang="en-GB" sz="3000" dirty="0">
                <a:solidFill>
                  <a:prstClr val="black"/>
                </a:solidFill>
                <a:latin typeface="Segoe Print" panose="02000600000000000000" pitchFamily="2" charset="0"/>
              </a:rPr>
              <a:t>=10</a:t>
            </a:r>
          </a:p>
        </p:txBody>
      </p:sp>
    </p:spTree>
    <p:extLst>
      <p:ext uri="{BB962C8B-B14F-4D97-AF65-F5344CB8AC3E}">
        <p14:creationId xmlns:p14="http://schemas.microsoft.com/office/powerpoint/2010/main" val="281035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Chunking method – larger numbers: same steps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3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500÷7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29922"/>
              </p:ext>
            </p:extLst>
          </p:nvPr>
        </p:nvGraphicFramePr>
        <p:xfrm>
          <a:off x="597808" y="1875384"/>
          <a:ext cx="6299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67"/>
                <a:gridCol w="1630976"/>
                <a:gridCol w="178525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7x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500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u="non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FF3399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27518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COIN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989846"/>
              </p:ext>
            </p:extLst>
          </p:nvPr>
        </p:nvGraphicFramePr>
        <p:xfrm>
          <a:off x="7219043" y="1950720"/>
          <a:ext cx="3429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</a:t>
                      </a:r>
                      <a:endParaRPr lang="en-GB" sz="400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48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71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700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Curved Left Arrow 3"/>
          <p:cNvSpPr/>
          <p:nvPr/>
        </p:nvSpPr>
        <p:spPr>
          <a:xfrm>
            <a:off x="10589079" y="3725283"/>
            <a:ext cx="1005113" cy="21731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Chunking method – larger numbers: same steps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3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500÷7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4208"/>
              </p:ext>
            </p:extLst>
          </p:nvPr>
        </p:nvGraphicFramePr>
        <p:xfrm>
          <a:off x="597808" y="1875384"/>
          <a:ext cx="6299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67"/>
                <a:gridCol w="1630976"/>
                <a:gridCol w="178525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7x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500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50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350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u="non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FF3399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27518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COIN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989846"/>
              </p:ext>
            </p:extLst>
          </p:nvPr>
        </p:nvGraphicFramePr>
        <p:xfrm>
          <a:off x="7219043" y="1950720"/>
          <a:ext cx="3429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</a:t>
                      </a:r>
                      <a:endParaRPr lang="en-GB" sz="400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48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71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700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Curved Left Arrow 3"/>
          <p:cNvSpPr/>
          <p:nvPr/>
        </p:nvSpPr>
        <p:spPr>
          <a:xfrm>
            <a:off x="10589079" y="3725283"/>
            <a:ext cx="1005113" cy="21731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Chunking method – larger numbers: same steps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3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500÷7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14935"/>
              </p:ext>
            </p:extLst>
          </p:nvPr>
        </p:nvGraphicFramePr>
        <p:xfrm>
          <a:off x="597808" y="1875384"/>
          <a:ext cx="6299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67"/>
                <a:gridCol w="1630976"/>
                <a:gridCol w="178525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7x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500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50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350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150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u="non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FF3399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27518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COIN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45505" y="3297743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989846"/>
              </p:ext>
            </p:extLst>
          </p:nvPr>
        </p:nvGraphicFramePr>
        <p:xfrm>
          <a:off x="7219043" y="1950720"/>
          <a:ext cx="3429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</a:t>
                      </a:r>
                      <a:endParaRPr lang="en-GB" sz="400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48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71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700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Curved Left Arrow 3"/>
          <p:cNvSpPr/>
          <p:nvPr/>
        </p:nvSpPr>
        <p:spPr>
          <a:xfrm>
            <a:off x="10589079" y="3725283"/>
            <a:ext cx="1005113" cy="21731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Chunking method – larger numbers: same steps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3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500÷7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35936"/>
              </p:ext>
            </p:extLst>
          </p:nvPr>
        </p:nvGraphicFramePr>
        <p:xfrm>
          <a:off x="597808" y="1875384"/>
          <a:ext cx="6299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67"/>
                <a:gridCol w="1630976"/>
                <a:gridCol w="178525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7x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500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50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350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150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u="none" dirty="0" smtClean="0"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5400" u="none" baseline="0" dirty="0" smtClean="0"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5400" u="none" dirty="0" smtClean="0">
                          <a:latin typeface="Comic Sans MS" panose="030F0702030302020204" pitchFamily="66" charset="0"/>
                        </a:rPr>
                        <a:t> 20</a:t>
                      </a:r>
                      <a:endParaRPr lang="en-GB" sz="5400" u="non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140</a:t>
                      </a:r>
                      <a:endParaRPr lang="en-GB" sz="54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en-GB" sz="5400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sz="540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u="none" dirty="0" smtClean="0">
                          <a:latin typeface="Comic Sans MS" panose="030F0702030302020204" pitchFamily="66" charset="0"/>
                        </a:rPr>
                        <a:t>    </a:t>
                      </a:r>
                      <a:r>
                        <a:rPr lang="en-GB" sz="5400" u="sng" dirty="0" smtClean="0">
                          <a:latin typeface="Comic Sans MS" panose="030F0702030302020204" pitchFamily="66" charset="0"/>
                        </a:rPr>
                        <a:t>   </a:t>
                      </a:r>
                      <a:endParaRPr lang="en-GB" sz="5400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3399"/>
                          </a:solidFill>
                          <a:latin typeface="Comic Sans MS" panose="030F0702030302020204" pitchFamily="66" charset="0"/>
                        </a:rPr>
                        <a:t>    </a:t>
                      </a:r>
                      <a:endParaRPr lang="en-GB" sz="5400" dirty="0">
                        <a:solidFill>
                          <a:srgbClr val="FF3399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27518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COIN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45505" y="3297743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4826908" y="4291756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989846"/>
              </p:ext>
            </p:extLst>
          </p:nvPr>
        </p:nvGraphicFramePr>
        <p:xfrm>
          <a:off x="7219043" y="1950720"/>
          <a:ext cx="3429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</a:t>
                      </a:r>
                      <a:endParaRPr lang="en-GB" sz="400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48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71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700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Curved Left Arrow 3"/>
          <p:cNvSpPr/>
          <p:nvPr/>
        </p:nvSpPr>
        <p:spPr>
          <a:xfrm>
            <a:off x="10589079" y="3725283"/>
            <a:ext cx="1005113" cy="21731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Chunking method – larger numbers: same steps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3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500÷7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18709"/>
              </p:ext>
            </p:extLst>
          </p:nvPr>
        </p:nvGraphicFramePr>
        <p:xfrm>
          <a:off x="597808" y="1875384"/>
          <a:ext cx="6299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67"/>
                <a:gridCol w="1630976"/>
                <a:gridCol w="178525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7x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500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50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350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150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u="none" dirty="0" smtClean="0"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5400" u="none" baseline="0" dirty="0" smtClean="0"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5400" u="none" dirty="0" smtClean="0">
                          <a:latin typeface="Comic Sans MS" panose="030F0702030302020204" pitchFamily="66" charset="0"/>
                        </a:rPr>
                        <a:t> 20</a:t>
                      </a:r>
                      <a:endParaRPr lang="en-GB" sz="5400" u="non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140</a:t>
                      </a:r>
                      <a:endParaRPr lang="en-GB" sz="54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en-GB" sz="5400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sz="540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u="none" dirty="0" smtClean="0">
                          <a:latin typeface="Comic Sans MS" panose="030F0702030302020204" pitchFamily="66" charset="0"/>
                        </a:rPr>
                        <a:t>    </a:t>
                      </a:r>
                      <a:r>
                        <a:rPr lang="en-GB" sz="5400" u="sng" dirty="0" smtClean="0">
                          <a:latin typeface="Comic Sans MS" panose="030F0702030302020204" pitchFamily="66" charset="0"/>
                        </a:rPr>
                        <a:t>   1</a:t>
                      </a:r>
                      <a:endParaRPr lang="en-GB" sz="5400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3399"/>
                          </a:solidFill>
                          <a:latin typeface="Comic Sans MS" panose="030F0702030302020204" pitchFamily="66" charset="0"/>
                        </a:rPr>
                        <a:t>    7</a:t>
                      </a:r>
                      <a:endParaRPr lang="en-GB" sz="5400" dirty="0">
                        <a:solidFill>
                          <a:srgbClr val="FF3399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3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27518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COIN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45505" y="3297743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4826908" y="4291756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989846"/>
              </p:ext>
            </p:extLst>
          </p:nvPr>
        </p:nvGraphicFramePr>
        <p:xfrm>
          <a:off x="7219043" y="1950720"/>
          <a:ext cx="3429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</a:t>
                      </a:r>
                      <a:endParaRPr lang="en-GB" sz="400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48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71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700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Curved Left Arrow 3"/>
          <p:cNvSpPr/>
          <p:nvPr/>
        </p:nvSpPr>
        <p:spPr>
          <a:xfrm>
            <a:off x="10589079" y="3725283"/>
            <a:ext cx="1005113" cy="21731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28483" y="4995874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6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Chunking method – larger numbers: same steps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3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500÷7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45707"/>
              </p:ext>
            </p:extLst>
          </p:nvPr>
        </p:nvGraphicFramePr>
        <p:xfrm>
          <a:off x="597808" y="1875384"/>
          <a:ext cx="6299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67"/>
                <a:gridCol w="1630976"/>
                <a:gridCol w="178525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7x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500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50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350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150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u="none" dirty="0" smtClean="0">
                          <a:latin typeface="Comic Sans MS" panose="030F0702030302020204" pitchFamily="66" charset="0"/>
                        </a:rPr>
                        <a:t>  + 20</a:t>
                      </a:r>
                      <a:endParaRPr lang="en-GB" sz="5400" u="non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140</a:t>
                      </a:r>
                      <a:endParaRPr lang="en-GB" sz="54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en-GB" sz="5400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sz="540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u="none" dirty="0" smtClean="0">
                          <a:latin typeface="Comic Sans MS" panose="030F0702030302020204" pitchFamily="66" charset="0"/>
                        </a:rPr>
                        <a:t>    </a:t>
                      </a:r>
                      <a:r>
                        <a:rPr lang="en-GB" sz="5400" u="sng" dirty="0" smtClean="0">
                          <a:latin typeface="Comic Sans MS" panose="030F0702030302020204" pitchFamily="66" charset="0"/>
                        </a:rPr>
                        <a:t>   1</a:t>
                      </a:r>
                      <a:endParaRPr lang="en-GB" sz="5400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3399"/>
                          </a:solidFill>
                          <a:latin typeface="Comic Sans MS" panose="030F0702030302020204" pitchFamily="66" charset="0"/>
                        </a:rPr>
                        <a:t>    7</a:t>
                      </a:r>
                      <a:endParaRPr lang="en-GB" sz="5400" dirty="0">
                        <a:solidFill>
                          <a:srgbClr val="FF3399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3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71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remainder</a:t>
                      </a:r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3 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27518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COIN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45505" y="3297743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4826908" y="4291756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989846"/>
              </p:ext>
            </p:extLst>
          </p:nvPr>
        </p:nvGraphicFramePr>
        <p:xfrm>
          <a:off x="7219043" y="1950720"/>
          <a:ext cx="3429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</a:t>
                      </a:r>
                      <a:endParaRPr lang="en-GB" sz="400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48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71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700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Curved Left Arrow 3"/>
          <p:cNvSpPr/>
          <p:nvPr/>
        </p:nvSpPr>
        <p:spPr>
          <a:xfrm>
            <a:off x="10589079" y="3725283"/>
            <a:ext cx="1005113" cy="21731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28483" y="4995874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1" t="19846" r="14069" b="11925"/>
          <a:stretch>
            <a:fillRect/>
          </a:stretch>
        </p:blipFill>
        <p:spPr bwMode="auto">
          <a:xfrm>
            <a:off x="1524000" y="1"/>
            <a:ext cx="9144000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432176" y="1557338"/>
            <a:ext cx="1800225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9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432176" y="3284538"/>
            <a:ext cx="1800225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96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032626" y="1557338"/>
            <a:ext cx="1800225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96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232401" y="1557338"/>
            <a:ext cx="1800225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96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232401" y="3284538"/>
            <a:ext cx="1800225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96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7032626" y="3284538"/>
            <a:ext cx="1800225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96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459832" y="306388"/>
            <a:ext cx="8424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b="1" dirty="0">
                <a:solidFill>
                  <a:srgbClr val="FF3300"/>
                </a:solidFill>
                <a:latin typeface="Comic Sans MS" panose="030F0702030302020204" pitchFamily="66" charset="0"/>
              </a:rPr>
              <a:t>JIGSAW NUMBERS TO 1000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 flipV="1">
            <a:off x="3000376" y="3644901"/>
            <a:ext cx="1006475" cy="3603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3000376" y="2636838"/>
            <a:ext cx="936625" cy="5762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 flipV="1">
            <a:off x="8328026" y="2420938"/>
            <a:ext cx="1152525" cy="3603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8401051" y="3357563"/>
            <a:ext cx="1006475" cy="6477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>
            <a:off x="5591176" y="2420938"/>
            <a:ext cx="288925" cy="316865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5735639" y="4581526"/>
            <a:ext cx="503237" cy="10080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919289" y="4365625"/>
            <a:ext cx="1081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774825" y="2852738"/>
            <a:ext cx="1403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Comic Sans MS" panose="030F0702030302020204" pitchFamily="66" charset="0"/>
              </a:rPr>
              <a:t>Total </a:t>
            </a:r>
            <a:r>
              <a:rPr lang="en-GB" altLang="en-US" sz="3200" u="sng" dirty="0">
                <a:latin typeface="Comic Sans MS" panose="030F0702030302020204" pitchFamily="66" charset="0"/>
              </a:rPr>
              <a:t>9</a:t>
            </a:r>
            <a:r>
              <a:rPr lang="en-GB" altLang="en-US" sz="3200" dirty="0">
                <a:latin typeface="Comic Sans MS" panose="030F0702030302020204" pitchFamily="66" charset="0"/>
              </a:rPr>
              <a:t>00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5087938" y="5445125"/>
            <a:ext cx="1403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Comic Sans MS" panose="030F0702030302020204" pitchFamily="66" charset="0"/>
              </a:rPr>
              <a:t>Total </a:t>
            </a:r>
            <a:r>
              <a:rPr lang="en-GB" altLang="en-US" sz="3200" u="sng" dirty="0">
                <a:latin typeface="Comic Sans MS" panose="030F0702030302020204" pitchFamily="66" charset="0"/>
              </a:rPr>
              <a:t>9</a:t>
            </a:r>
            <a:r>
              <a:rPr lang="en-GB" altLang="en-US" sz="3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9048750" y="2781300"/>
            <a:ext cx="1403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latin typeface="Comic Sans MS" panose="030F0702030302020204" pitchFamily="66" charset="0"/>
              </a:rPr>
              <a:t>Total </a:t>
            </a:r>
            <a:r>
              <a:rPr lang="en-GB" altLang="en-US" sz="3200" u="sng" dirty="0">
                <a:latin typeface="Comic Sans MS" panose="030F0702030302020204" pitchFamily="66" charset="0"/>
              </a:rPr>
              <a:t>10</a:t>
            </a:r>
            <a:endParaRPr lang="en-GB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7391401" y="4437064"/>
            <a:ext cx="3025775" cy="2160587"/>
          </a:xfrm>
          <a:prstGeom prst="irregularSeal2">
            <a:avLst/>
          </a:prstGeom>
          <a:solidFill>
            <a:srgbClr val="FF3300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 dirty="0">
                <a:latin typeface="Comic Sans MS" panose="030F0702030302020204" pitchFamily="66" charset="0"/>
              </a:rPr>
              <a:t>=1000</a:t>
            </a:r>
          </a:p>
        </p:txBody>
      </p:sp>
    </p:spTree>
    <p:extLst>
      <p:ext uri="{BB962C8B-B14F-4D97-AF65-F5344CB8AC3E}">
        <p14:creationId xmlns:p14="http://schemas.microsoft.com/office/powerpoint/2010/main" val="5033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Addition…..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86" y="2133600"/>
            <a:ext cx="203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456+869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  456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+ </a:t>
            </a:r>
            <a:r>
              <a:rPr lang="en-GB" sz="3200" u="sng" dirty="0" smtClean="0">
                <a:latin typeface="Comic Sans MS" panose="030F0702030302020204" pitchFamily="66" charset="0"/>
              </a:rPr>
              <a:t>869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731658" y="2807782"/>
            <a:ext cx="2278743" cy="849312"/>
          </a:xfrm>
          <a:prstGeom prst="wedgeEllipseCallout">
            <a:avLst>
              <a:gd name="adj1" fmla="val -83590"/>
              <a:gd name="adj2" fmla="val 45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6+9=15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Addition…..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86" y="2133600"/>
            <a:ext cx="203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456+869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  456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+ </a:t>
            </a:r>
            <a:r>
              <a:rPr lang="en-GB" sz="3200" u="sng" dirty="0" smtClean="0">
                <a:latin typeface="Comic Sans MS" panose="030F0702030302020204" pitchFamily="66" charset="0"/>
              </a:rPr>
              <a:t>869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731658" y="2807782"/>
            <a:ext cx="2278743" cy="849312"/>
          </a:xfrm>
          <a:prstGeom prst="wedgeEllipseCallout">
            <a:avLst>
              <a:gd name="adj1" fmla="val -83590"/>
              <a:gd name="adj2" fmla="val 45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6+9=15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36686" y="4601029"/>
            <a:ext cx="812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Callout 7"/>
          <p:cNvSpPr/>
          <p:nvPr/>
        </p:nvSpPr>
        <p:spPr>
          <a:xfrm>
            <a:off x="4956628" y="3994185"/>
            <a:ext cx="4274458" cy="849312"/>
          </a:xfrm>
          <a:prstGeom prst="wedgeEllipseCallout">
            <a:avLst>
              <a:gd name="adj1" fmla="val -72431"/>
              <a:gd name="adj2" fmla="val -86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That 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ten </a:t>
            </a:r>
            <a:r>
              <a:rPr lang="en-GB" dirty="0" smtClean="0">
                <a:latin typeface="Comic Sans MS" panose="030F0702030302020204" pitchFamily="66" charset="0"/>
              </a:rPr>
              <a:t>and 5 units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Addition…..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86" y="2133600"/>
            <a:ext cx="203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456+869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  456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+ </a:t>
            </a:r>
            <a:r>
              <a:rPr lang="en-GB" sz="3200" u="sng" dirty="0" smtClean="0">
                <a:latin typeface="Comic Sans MS" panose="030F0702030302020204" pitchFamily="66" charset="0"/>
              </a:rPr>
              <a:t>869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5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731658" y="2807782"/>
            <a:ext cx="2278743" cy="849312"/>
          </a:xfrm>
          <a:prstGeom prst="wedgeEllipseCallout">
            <a:avLst>
              <a:gd name="adj1" fmla="val -83590"/>
              <a:gd name="adj2" fmla="val 45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6+9=15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429" y="470614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36686" y="4601029"/>
            <a:ext cx="812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Callout 7"/>
          <p:cNvSpPr/>
          <p:nvPr/>
        </p:nvSpPr>
        <p:spPr>
          <a:xfrm>
            <a:off x="4956628" y="3994185"/>
            <a:ext cx="4274458" cy="849312"/>
          </a:xfrm>
          <a:prstGeom prst="wedgeEllipseCallout">
            <a:avLst>
              <a:gd name="adj1" fmla="val -72431"/>
              <a:gd name="adj2" fmla="val -86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That 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ten </a:t>
            </a:r>
            <a:r>
              <a:rPr lang="en-GB" dirty="0" smtClean="0">
                <a:latin typeface="Comic Sans MS" panose="030F0702030302020204" pitchFamily="66" charset="0"/>
              </a:rPr>
              <a:t>and 5 units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225142" y="5293213"/>
            <a:ext cx="4274458" cy="1383357"/>
          </a:xfrm>
          <a:prstGeom prst="wedgeEllipseCallout">
            <a:avLst>
              <a:gd name="adj1" fmla="val -85334"/>
              <a:gd name="adj2" fmla="val -9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 have to remember to add this 1 ten to the other tens in the ten column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Addition…..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86" y="2133600"/>
            <a:ext cx="203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456+869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3200" dirty="0" smtClean="0">
                <a:latin typeface="Comic Sans MS" panose="030F0702030302020204" pitchFamily="66" charset="0"/>
              </a:rPr>
              <a:t>56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+ </a:t>
            </a:r>
            <a:r>
              <a:rPr lang="en-GB" sz="3200" u="sng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-GB" sz="3200" u="sng" dirty="0" smtClean="0">
                <a:latin typeface="Comic Sans MS" panose="030F0702030302020204" pitchFamily="66" charset="0"/>
              </a:rPr>
              <a:t>69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5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429" y="470614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36686" y="4601029"/>
            <a:ext cx="812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Callout 2"/>
          <p:cNvSpPr/>
          <p:nvPr/>
        </p:nvSpPr>
        <p:spPr>
          <a:xfrm>
            <a:off x="4731658" y="1944916"/>
            <a:ext cx="6168571" cy="2030988"/>
          </a:xfrm>
          <a:prstGeom prst="wedgeEllipseCallout">
            <a:avLst>
              <a:gd name="adj1" fmla="val -67186"/>
              <a:gd name="adj2" fmla="val 33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Next I add the tens together: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5 tens add 6 tens is 11 tens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Addition…..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86" y="2133600"/>
            <a:ext cx="203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456+869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3200" dirty="0" smtClean="0">
                <a:latin typeface="Comic Sans MS" panose="030F0702030302020204" pitchFamily="66" charset="0"/>
              </a:rPr>
              <a:t>56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+ </a:t>
            </a:r>
            <a:r>
              <a:rPr lang="en-GB" sz="3200" u="sng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-GB" sz="3200" u="sng" dirty="0" smtClean="0">
                <a:latin typeface="Comic Sans MS" panose="030F0702030302020204" pitchFamily="66" charset="0"/>
              </a:rPr>
              <a:t>69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5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429" y="470614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36686" y="4601029"/>
            <a:ext cx="812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Callout 2"/>
          <p:cNvSpPr/>
          <p:nvPr/>
        </p:nvSpPr>
        <p:spPr>
          <a:xfrm>
            <a:off x="4731658" y="1944916"/>
            <a:ext cx="6168571" cy="2030988"/>
          </a:xfrm>
          <a:prstGeom prst="wedgeEllipseCallout">
            <a:avLst>
              <a:gd name="adj1" fmla="val -67186"/>
              <a:gd name="adj2" fmla="val 33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Next I add the tens together: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5 tens add 6 tens is 11 tens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573486" y="4074771"/>
            <a:ext cx="4615543" cy="1262743"/>
          </a:xfrm>
          <a:prstGeom prst="wedgeEllipseCallout">
            <a:avLst>
              <a:gd name="adj1" fmla="val -89386"/>
              <a:gd name="adj2" fmla="val 18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….and this one makes 12 tens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Addition…..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86" y="2133600"/>
            <a:ext cx="203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456+869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3200" dirty="0" smtClean="0">
                <a:latin typeface="Comic Sans MS" panose="030F0702030302020204" pitchFamily="66" charset="0"/>
              </a:rPr>
              <a:t>56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+ </a:t>
            </a:r>
            <a:r>
              <a:rPr lang="en-GB" sz="3200" u="sng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-GB" sz="3200" u="sng" dirty="0" smtClean="0">
                <a:latin typeface="Comic Sans MS" panose="030F0702030302020204" pitchFamily="66" charset="0"/>
              </a:rPr>
              <a:t>69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25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429" y="470614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36686" y="4601029"/>
            <a:ext cx="812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Callout 2"/>
          <p:cNvSpPr/>
          <p:nvPr/>
        </p:nvSpPr>
        <p:spPr>
          <a:xfrm>
            <a:off x="4731658" y="1944916"/>
            <a:ext cx="6168571" cy="2030988"/>
          </a:xfrm>
          <a:prstGeom prst="wedgeEllipseCallout">
            <a:avLst>
              <a:gd name="adj1" fmla="val -67186"/>
              <a:gd name="adj2" fmla="val 33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Next I add the tens together: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5 tens add 6 tens is 11 tens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573486" y="4074771"/>
            <a:ext cx="4615543" cy="1262743"/>
          </a:xfrm>
          <a:prstGeom prst="wedgeEllipseCallout">
            <a:avLst>
              <a:gd name="adj1" fmla="val -89386"/>
              <a:gd name="adj2" fmla="val 18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….and this one makes 12 tens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77370" y="1944916"/>
            <a:ext cx="2452916" cy="2946398"/>
          </a:xfrm>
          <a:prstGeom prst="wedgeEllipseCallout">
            <a:avLst>
              <a:gd name="adj1" fmla="val 66332"/>
              <a:gd name="adj2" fmla="val 30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12 tens is 120, so I put the 20 in the tens column…..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Addition…..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86" y="2133600"/>
            <a:ext cx="203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456+869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3200" dirty="0" smtClean="0">
                <a:latin typeface="Comic Sans MS" panose="030F0702030302020204" pitchFamily="66" charset="0"/>
              </a:rPr>
              <a:t>56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+ </a:t>
            </a:r>
            <a:r>
              <a:rPr lang="en-GB" sz="3200" u="sng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-GB" sz="3200" u="sng" dirty="0" smtClean="0">
                <a:latin typeface="Comic Sans MS" panose="030F0702030302020204" pitchFamily="66" charset="0"/>
              </a:rPr>
              <a:t>69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25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429" y="470614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36686" y="4601029"/>
            <a:ext cx="812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Callout 7"/>
          <p:cNvSpPr/>
          <p:nvPr/>
        </p:nvSpPr>
        <p:spPr>
          <a:xfrm>
            <a:off x="377370" y="1944916"/>
            <a:ext cx="2452916" cy="2946398"/>
          </a:xfrm>
          <a:prstGeom prst="wedgeEllipseCallout">
            <a:avLst>
              <a:gd name="adj1" fmla="val 66332"/>
              <a:gd name="adj2" fmla="val 30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12 tens is 120, so I put the 20 in the tens column…..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470614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830286" y="5558971"/>
            <a:ext cx="3962400" cy="899886"/>
          </a:xfrm>
          <a:prstGeom prst="wedgeEllipseCallout">
            <a:avLst>
              <a:gd name="adj1" fmla="val -34752"/>
              <a:gd name="adj2" fmla="val -102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…and put this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hundred </a:t>
            </a:r>
            <a:r>
              <a:rPr lang="en-GB" dirty="0" smtClean="0">
                <a:latin typeface="Comic Sans MS" panose="030F0702030302020204" pitchFamily="66" charset="0"/>
              </a:rPr>
              <a:t>here to add it to the hundreds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Understanding v “following a method”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Very simple model of how mathematical understanding develops: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Concrete objects 	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Visualisation			Abstract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Notched Right Arrow 3"/>
          <p:cNvSpPr/>
          <p:nvPr/>
        </p:nvSpPr>
        <p:spPr>
          <a:xfrm>
            <a:off x="3765176" y="2650968"/>
            <a:ext cx="1210235" cy="7664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Notched Right Arrow 4"/>
          <p:cNvSpPr/>
          <p:nvPr/>
        </p:nvSpPr>
        <p:spPr>
          <a:xfrm>
            <a:off x="7655857" y="2650968"/>
            <a:ext cx="1210235" cy="7664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512096"/>
              </p:ext>
            </p:extLst>
          </p:nvPr>
        </p:nvGraphicFramePr>
        <p:xfrm>
          <a:off x="793562" y="3890963"/>
          <a:ext cx="340061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612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Counting and the number system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547813"/>
              </p:ext>
            </p:extLst>
          </p:nvPr>
        </p:nvGraphicFramePr>
        <p:xfrm>
          <a:off x="7216959" y="3824903"/>
          <a:ext cx="3647887" cy="2509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887"/>
              </a:tblGrid>
              <a:tr h="250955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GB" sz="2800" dirty="0" smtClean="0"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Calculate using mental (and then written) methods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35341"/>
              </p:ext>
            </p:extLst>
          </p:nvPr>
        </p:nvGraphicFramePr>
        <p:xfrm>
          <a:off x="793562" y="4950679"/>
          <a:ext cx="340061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612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Using number facts (+/-/x/÷) and relationships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Left-Right Arrow 10"/>
          <p:cNvSpPr/>
          <p:nvPr/>
        </p:nvSpPr>
        <p:spPr>
          <a:xfrm>
            <a:off x="4343400" y="4504765"/>
            <a:ext cx="2635624" cy="11564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3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Addition…..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86" y="2133600"/>
            <a:ext cx="203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456+869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  456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+ </a:t>
            </a:r>
            <a:r>
              <a:rPr lang="en-GB" sz="3200" u="sng" dirty="0" smtClean="0">
                <a:latin typeface="Comic Sans MS" panose="030F0702030302020204" pitchFamily="66" charset="0"/>
              </a:rPr>
              <a:t>869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25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429" y="470614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36686" y="4601029"/>
            <a:ext cx="812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0400" y="470614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16114" y="2540000"/>
            <a:ext cx="2510971" cy="1248229"/>
          </a:xfrm>
          <a:prstGeom prst="wedgeEllipseCallout">
            <a:avLst>
              <a:gd name="adj1" fmla="val 71572"/>
              <a:gd name="adj2" fmla="val 33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400+800=1200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Addition…..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86" y="2133600"/>
            <a:ext cx="203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456+869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  456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+ </a:t>
            </a:r>
            <a:r>
              <a:rPr lang="en-GB" sz="3200" u="sng" dirty="0" smtClean="0">
                <a:latin typeface="Comic Sans MS" panose="030F0702030302020204" pitchFamily="66" charset="0"/>
              </a:rPr>
              <a:t>869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25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429" y="470614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36686" y="4601029"/>
            <a:ext cx="812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0400" y="470614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16114" y="2540000"/>
            <a:ext cx="2510971" cy="1248229"/>
          </a:xfrm>
          <a:prstGeom prst="wedgeEllipseCallout">
            <a:avLst>
              <a:gd name="adj1" fmla="val 71572"/>
              <a:gd name="adj2" fmla="val 33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400+800=1200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34258" y="4266694"/>
            <a:ext cx="2510971" cy="1248229"/>
          </a:xfrm>
          <a:prstGeom prst="wedgeEllipseCallout">
            <a:avLst>
              <a:gd name="adj1" fmla="val 73306"/>
              <a:gd name="adj2" fmla="val -4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And if I add this 100 too, I get 1300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Addition…..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86" y="2133600"/>
            <a:ext cx="203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456+869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  456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+ </a:t>
            </a:r>
            <a:r>
              <a:rPr lang="en-GB" sz="3200" u="sng" dirty="0" smtClean="0">
                <a:latin typeface="Comic Sans MS" panose="030F0702030302020204" pitchFamily="66" charset="0"/>
              </a:rPr>
              <a:t>869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1325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429" y="470614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36686" y="4601029"/>
            <a:ext cx="812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0400" y="470614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16114" y="2540000"/>
            <a:ext cx="2510971" cy="1248229"/>
          </a:xfrm>
          <a:prstGeom prst="wedgeEllipseCallout">
            <a:avLst>
              <a:gd name="adj1" fmla="val 71572"/>
              <a:gd name="adj2" fmla="val 33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400+800=1200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34258" y="4266694"/>
            <a:ext cx="2510971" cy="1248229"/>
          </a:xfrm>
          <a:prstGeom prst="wedgeEllipseCallout">
            <a:avLst>
              <a:gd name="adj1" fmla="val 73306"/>
              <a:gd name="adj2" fmla="val -4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And if I add this 100 too, I get 1300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can solve any 2d-1d.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33686" cy="4351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Find the starting number.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Draw a number line if you need to.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Count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the right amount.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See where you have landed.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7938747" y="2958308"/>
            <a:ext cx="2612571" cy="14514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365311" y="2677204"/>
            <a:ext cx="786721" cy="6728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58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426700" y="2660083"/>
            <a:ext cx="786721" cy="6728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3200" dirty="0" smtClean="0">
                <a:latin typeface="Comic Sans MS" panose="030F0702030302020204" pitchFamily="66" charset="0"/>
              </a:rPr>
              <a:t>65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7"/>
          <p:cNvSpPr>
            <a:spLocks/>
          </p:cNvSpPr>
          <p:nvPr/>
        </p:nvSpPr>
        <p:spPr bwMode="auto">
          <a:xfrm rot="5400000">
            <a:off x="10168788" y="2991473"/>
            <a:ext cx="343013" cy="353105"/>
          </a:xfrm>
          <a:prstGeom prst="rightBracket">
            <a:avLst>
              <a:gd name="adj" fmla="val 1018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7"/>
          <p:cNvSpPr>
            <a:spLocks/>
          </p:cNvSpPr>
          <p:nvPr/>
        </p:nvSpPr>
        <p:spPr bwMode="auto">
          <a:xfrm rot="5400000">
            <a:off x="9815683" y="2991472"/>
            <a:ext cx="343013" cy="353105"/>
          </a:xfrm>
          <a:prstGeom prst="rightBracket">
            <a:avLst>
              <a:gd name="adj" fmla="val 1018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 rot="5400000">
            <a:off x="9462578" y="2991472"/>
            <a:ext cx="343013" cy="353105"/>
          </a:xfrm>
          <a:prstGeom prst="rightBracket">
            <a:avLst>
              <a:gd name="adj" fmla="val 1018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7"/>
          <p:cNvSpPr>
            <a:spLocks/>
          </p:cNvSpPr>
          <p:nvPr/>
        </p:nvSpPr>
        <p:spPr bwMode="auto">
          <a:xfrm rot="5400000">
            <a:off x="9119109" y="2998049"/>
            <a:ext cx="343013" cy="353105"/>
          </a:xfrm>
          <a:prstGeom prst="rightBracket">
            <a:avLst>
              <a:gd name="adj" fmla="val 1018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7"/>
          <p:cNvSpPr>
            <a:spLocks/>
          </p:cNvSpPr>
          <p:nvPr/>
        </p:nvSpPr>
        <p:spPr bwMode="auto">
          <a:xfrm rot="5400000">
            <a:off x="8753984" y="2998049"/>
            <a:ext cx="343013" cy="353105"/>
          </a:xfrm>
          <a:prstGeom prst="rightBracket">
            <a:avLst>
              <a:gd name="adj" fmla="val 1018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7"/>
          <p:cNvSpPr>
            <a:spLocks/>
          </p:cNvSpPr>
          <p:nvPr/>
        </p:nvSpPr>
        <p:spPr bwMode="auto">
          <a:xfrm rot="5400000">
            <a:off x="8410515" y="2998049"/>
            <a:ext cx="343013" cy="353105"/>
          </a:xfrm>
          <a:prstGeom prst="rightBracket">
            <a:avLst>
              <a:gd name="adj" fmla="val 1018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7"/>
          <p:cNvSpPr>
            <a:spLocks/>
          </p:cNvSpPr>
          <p:nvPr/>
        </p:nvSpPr>
        <p:spPr bwMode="auto">
          <a:xfrm rot="5400000">
            <a:off x="8025599" y="2984897"/>
            <a:ext cx="343013" cy="353105"/>
          </a:xfrm>
          <a:prstGeom prst="rightBracket">
            <a:avLst>
              <a:gd name="adj" fmla="val 1018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757639" y="2380129"/>
            <a:ext cx="935" cy="4356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405469" y="1873591"/>
            <a:ext cx="786721" cy="6728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3200" dirty="0" smtClean="0">
                <a:latin typeface="Comic Sans MS" panose="030F0702030302020204" pitchFamily="66" charset="0"/>
              </a:rPr>
              <a:t>60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68838" y="1019155"/>
            <a:ext cx="3624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64,63,62,61,60,59,58….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 jumps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22511" y="1407886"/>
            <a:ext cx="2136160" cy="58477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65-7=?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can solve any 2d-1d.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33686" cy="4351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Find the starting number.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Draw a number line if you need to.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Count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the right amount.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See where you have landed.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7938747" y="2958308"/>
            <a:ext cx="2612571" cy="14514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365311" y="2677204"/>
            <a:ext cx="786721" cy="6728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58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426700" y="2660083"/>
            <a:ext cx="786721" cy="6728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3200" dirty="0" smtClean="0">
                <a:latin typeface="Comic Sans MS" panose="030F0702030302020204" pitchFamily="66" charset="0"/>
              </a:rPr>
              <a:t>65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7"/>
          <p:cNvSpPr>
            <a:spLocks/>
          </p:cNvSpPr>
          <p:nvPr/>
        </p:nvSpPr>
        <p:spPr bwMode="auto">
          <a:xfrm rot="5400000">
            <a:off x="10168788" y="2991473"/>
            <a:ext cx="343013" cy="353105"/>
          </a:xfrm>
          <a:prstGeom prst="rightBracket">
            <a:avLst>
              <a:gd name="adj" fmla="val 1018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7"/>
          <p:cNvSpPr>
            <a:spLocks/>
          </p:cNvSpPr>
          <p:nvPr/>
        </p:nvSpPr>
        <p:spPr bwMode="auto">
          <a:xfrm rot="5400000">
            <a:off x="9815683" y="2991472"/>
            <a:ext cx="343013" cy="353105"/>
          </a:xfrm>
          <a:prstGeom prst="rightBracket">
            <a:avLst>
              <a:gd name="adj" fmla="val 1018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 rot="5400000">
            <a:off x="9462578" y="2991472"/>
            <a:ext cx="343013" cy="353105"/>
          </a:xfrm>
          <a:prstGeom prst="rightBracket">
            <a:avLst>
              <a:gd name="adj" fmla="val 1018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7"/>
          <p:cNvSpPr>
            <a:spLocks/>
          </p:cNvSpPr>
          <p:nvPr/>
        </p:nvSpPr>
        <p:spPr bwMode="auto">
          <a:xfrm rot="5400000">
            <a:off x="9119109" y="2998049"/>
            <a:ext cx="343013" cy="353105"/>
          </a:xfrm>
          <a:prstGeom prst="rightBracket">
            <a:avLst>
              <a:gd name="adj" fmla="val 1018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7"/>
          <p:cNvSpPr>
            <a:spLocks/>
          </p:cNvSpPr>
          <p:nvPr/>
        </p:nvSpPr>
        <p:spPr bwMode="auto">
          <a:xfrm rot="5400000">
            <a:off x="8753984" y="2998049"/>
            <a:ext cx="343013" cy="353105"/>
          </a:xfrm>
          <a:prstGeom prst="rightBracket">
            <a:avLst>
              <a:gd name="adj" fmla="val 1018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7"/>
          <p:cNvSpPr>
            <a:spLocks/>
          </p:cNvSpPr>
          <p:nvPr/>
        </p:nvSpPr>
        <p:spPr bwMode="auto">
          <a:xfrm rot="5400000">
            <a:off x="8410515" y="2998049"/>
            <a:ext cx="343013" cy="353105"/>
          </a:xfrm>
          <a:prstGeom prst="rightBracket">
            <a:avLst>
              <a:gd name="adj" fmla="val 1018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7"/>
          <p:cNvSpPr>
            <a:spLocks/>
          </p:cNvSpPr>
          <p:nvPr/>
        </p:nvSpPr>
        <p:spPr bwMode="auto">
          <a:xfrm rot="5400000">
            <a:off x="8025599" y="2984897"/>
            <a:ext cx="343013" cy="353105"/>
          </a:xfrm>
          <a:prstGeom prst="rightBracket">
            <a:avLst>
              <a:gd name="adj" fmla="val 1018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757639" y="2380129"/>
            <a:ext cx="935" cy="4356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405469" y="1873591"/>
            <a:ext cx="786721" cy="6728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3200" dirty="0" smtClean="0">
                <a:latin typeface="Comic Sans MS" panose="030F0702030302020204" pitchFamily="66" charset="0"/>
              </a:rPr>
              <a:t>60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9397662" y="2802391"/>
            <a:ext cx="537028" cy="1792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Brace 25"/>
          <p:cNvSpPr/>
          <p:nvPr/>
        </p:nvSpPr>
        <p:spPr>
          <a:xfrm rot="5400000">
            <a:off x="8161079" y="3420351"/>
            <a:ext cx="406400" cy="6874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268838" y="1019155"/>
            <a:ext cx="3624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64,63,62,61,60,59,58….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 jumps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9294549" y="3951749"/>
            <a:ext cx="786721" cy="6728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970918" y="3967277"/>
            <a:ext cx="786721" cy="6728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22512" y="4600576"/>
            <a:ext cx="5905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Knowing that 5+2=7 means you can partition the 7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It’s 5 back to 60, and then it’s 2 back from 60 to 58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22511" y="1407886"/>
            <a:ext cx="2136160" cy="58477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65-7=?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500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Now children can use number lines to find the difference between numbers in a visual way.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976" y="2662518"/>
            <a:ext cx="10219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They use addition strategies to do this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theschoolrun.com/sites/theschoolrun.com/files/content-images/subtraction_as_complementary_addition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7" y="3370404"/>
            <a:ext cx="6702425" cy="33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 can solve any 3d-3d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09565" cy="435133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Show the gap on a number line.  </a:t>
            </a:r>
          </a:p>
          <a:p>
            <a:r>
              <a:rPr lang="en-GB" dirty="0">
                <a:latin typeface="Comic Sans MS" panose="030F0702030302020204" pitchFamily="66" charset="0"/>
              </a:rPr>
              <a:t>Draw a line at the next multiple of 100.</a:t>
            </a:r>
          </a:p>
          <a:p>
            <a:r>
              <a:rPr lang="en-GB" dirty="0">
                <a:latin typeface="Comic Sans MS" panose="030F0702030302020204" pitchFamily="66" charset="0"/>
              </a:rPr>
              <a:t>Jump to the next multiple of 100 (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jigsaw numbers</a:t>
            </a:r>
            <a:r>
              <a:rPr lang="en-GB" dirty="0">
                <a:latin typeface="Comic Sans MS" panose="030F0702030302020204" pitchFamily="66" charset="0"/>
              </a:rPr>
              <a:t>). </a:t>
            </a:r>
          </a:p>
          <a:p>
            <a:r>
              <a:rPr lang="en-GB" dirty="0">
                <a:latin typeface="Comic Sans MS" panose="030F0702030302020204" pitchFamily="66" charset="0"/>
              </a:rPr>
              <a:t>Jump from the multiple of 100.             </a:t>
            </a:r>
          </a:p>
          <a:p>
            <a:r>
              <a:rPr lang="en-GB" dirty="0">
                <a:latin typeface="Comic Sans MS" panose="030F0702030302020204" pitchFamily="66" charset="0"/>
              </a:rPr>
              <a:t>Add the two jumps.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526" t="82354" r="35152" b="11016"/>
          <a:stretch/>
        </p:blipFill>
        <p:spPr>
          <a:xfrm>
            <a:off x="6333565" y="2770093"/>
            <a:ext cx="5555975" cy="927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4053" y="1271627"/>
            <a:ext cx="5042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312-149: we are finding </a:t>
            </a:r>
            <a:r>
              <a:rPr lang="en-GB" sz="3600" u="sng" dirty="0" smtClean="0">
                <a:latin typeface="Comic Sans MS" panose="030F0702030302020204" pitchFamily="66" charset="0"/>
              </a:rPr>
              <a:t>the difference </a:t>
            </a:r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4518" y="3996078"/>
            <a:ext cx="37786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51+112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1+2=3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50+10=60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100+60+3=163</a:t>
            </a:r>
          </a:p>
        </p:txBody>
      </p:sp>
    </p:spTree>
    <p:extLst>
      <p:ext uri="{BB962C8B-B14F-4D97-AF65-F5344CB8AC3E}">
        <p14:creationId xmlns:p14="http://schemas.microsoft.com/office/powerpoint/2010/main" val="24314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33925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I can subtract numbers with hundredths.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33686" cy="4351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Draw out the two gaps on a number line. 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Jump </a:t>
            </a:r>
            <a:r>
              <a:rPr lang="en-GB" u="sng" dirty="0" smtClean="0">
                <a:latin typeface="Comic Sans MS" panose="030F0702030302020204" pitchFamily="66" charset="0"/>
              </a:rPr>
              <a:t>to</a:t>
            </a:r>
            <a:r>
              <a:rPr lang="en-GB" dirty="0" smtClean="0">
                <a:latin typeface="Comic Sans MS" panose="030F0702030302020204" pitchFamily="66" charset="0"/>
              </a:rPr>
              <a:t> the next </a:t>
            </a:r>
            <a:r>
              <a:rPr lang="en-GB" u="sng" dirty="0" smtClean="0">
                <a:latin typeface="Comic Sans MS" panose="030F0702030302020204" pitchFamily="66" charset="0"/>
              </a:rPr>
              <a:t>whole</a:t>
            </a:r>
            <a:r>
              <a:rPr lang="en-GB" dirty="0" smtClean="0">
                <a:latin typeface="Comic Sans MS" panose="030F0702030302020204" pitchFamily="66" charset="0"/>
              </a:rPr>
              <a:t> number (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jigsaw numbers</a:t>
            </a:r>
            <a:r>
              <a:rPr lang="en-GB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Jump </a:t>
            </a:r>
            <a:r>
              <a:rPr lang="en-GB" u="sng" dirty="0" smtClean="0">
                <a:latin typeface="Comic Sans MS" panose="030F0702030302020204" pitchFamily="66" charset="0"/>
              </a:rPr>
              <a:t>from</a:t>
            </a:r>
            <a:r>
              <a:rPr lang="en-GB" dirty="0" smtClean="0">
                <a:latin typeface="Comic Sans MS" panose="030F0702030302020204" pitchFamily="66" charset="0"/>
              </a:rPr>
              <a:t> the next whole number.  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Add the two jumps.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940200" y="2285161"/>
            <a:ext cx="1215353" cy="6728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1.79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507506" y="2302416"/>
            <a:ext cx="1208492" cy="6728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3200" dirty="0" smtClean="0">
                <a:latin typeface="Comic Sans MS" panose="030F0702030302020204" pitchFamily="66" charset="0"/>
              </a:rPr>
              <a:t>4.32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737832" y="1997491"/>
            <a:ext cx="8444" cy="7395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376443" y="1408784"/>
            <a:ext cx="786721" cy="6728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3200" dirty="0" smtClean="0">
                <a:latin typeface="Comic Sans MS" panose="030F0702030302020204" pitchFamily="66" charset="0"/>
              </a:rPr>
              <a:t>2.0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9332143" y="2193929"/>
            <a:ext cx="537028" cy="1725650"/>
          </a:xfrm>
          <a:prstGeom prst="rightBrace">
            <a:avLst>
              <a:gd name="adj1" fmla="val 3265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Brace 25"/>
          <p:cNvSpPr/>
          <p:nvPr/>
        </p:nvSpPr>
        <p:spPr>
          <a:xfrm rot="5400000">
            <a:off x="8123761" y="2569462"/>
            <a:ext cx="411444" cy="8166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9073588" y="3459899"/>
            <a:ext cx="1054137" cy="6728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2.32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816693" y="3459900"/>
            <a:ext cx="1025580" cy="6728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0.21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862846" y="2724072"/>
            <a:ext cx="2600636" cy="2055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70403" y="4249725"/>
            <a:ext cx="246742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0.21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2.32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0+2=2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0.2+0.3=0.5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0.01+0.02=0.03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8842273" y="4705973"/>
            <a:ext cx="295836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2+0.5+0.03=2.53</a:t>
            </a:r>
          </a:p>
        </p:txBody>
      </p:sp>
    </p:spTree>
    <p:extLst>
      <p:ext uri="{BB962C8B-B14F-4D97-AF65-F5344CB8AC3E}">
        <p14:creationId xmlns:p14="http://schemas.microsoft.com/office/powerpoint/2010/main" val="11615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Subtraction….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4229" y="1959428"/>
            <a:ext cx="2191657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936-204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936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- </a:t>
            </a:r>
            <a:r>
              <a:rPr lang="en-GB" sz="3200" u="sng" dirty="0" smtClean="0">
                <a:latin typeface="Comic Sans MS" panose="030F0702030302020204" pitchFamily="66" charset="0"/>
              </a:rPr>
              <a:t>204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732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9553" y="2178424"/>
            <a:ext cx="2716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Straight forward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Subtraction….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5143" y="2452914"/>
            <a:ext cx="219165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436-259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936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-  </a:t>
            </a:r>
            <a:r>
              <a:rPr lang="en-GB" sz="3200" u="sng" dirty="0" smtClean="0">
                <a:latin typeface="Comic Sans MS" panose="030F0702030302020204" pitchFamily="66" charset="0"/>
              </a:rPr>
              <a:t>267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403771" y="1436914"/>
            <a:ext cx="3236686" cy="1799772"/>
          </a:xfrm>
          <a:prstGeom prst="wedgeEllipseCallout">
            <a:avLst>
              <a:gd name="adj1" fmla="val -72310"/>
              <a:gd name="adj2" fmla="val 73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latin typeface="Comic Sans MS" panose="030F0702030302020204" pitchFamily="66" charset="0"/>
              </a:rPr>
              <a:t>6-7 is impossible but we are going to make the impossible….possible!</a:t>
            </a:r>
            <a:endParaRPr lang="en-GB" sz="1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Addition and Subtraction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797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In Foundation Phase, children learn to: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count every item in a set of objects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combine two sets and count the result (beginning with add 1)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remove items and count the result (beginning with subtract 1)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show how to add and subtract by counting on and back on a    number line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 by heart key addition facts that can be used                        to work out subtraction facts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learn how to write down what they have done                             using numbers and symbols (10-7=3)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number system 0-100 (or beyond)</a:t>
            </a:r>
          </a:p>
          <a:p>
            <a:endParaRPr lang="en-GB" dirty="0"/>
          </a:p>
        </p:txBody>
      </p:sp>
      <p:sp>
        <p:nvSpPr>
          <p:cNvPr id="4" name="Explosion 2 3"/>
          <p:cNvSpPr/>
          <p:nvPr/>
        </p:nvSpPr>
        <p:spPr>
          <a:xfrm>
            <a:off x="8955742" y="3648916"/>
            <a:ext cx="2283758" cy="186914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LEARN-ITS!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Subtraction….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5143" y="2452914"/>
            <a:ext cx="219165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436-259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</a:t>
            </a: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r>
              <a:rPr lang="en-GB" sz="3200" dirty="0" smtClean="0">
                <a:latin typeface="Comic Sans MS" panose="030F0702030302020204" pitchFamily="66" charset="0"/>
              </a:rPr>
              <a:t>36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-  </a:t>
            </a:r>
            <a:r>
              <a:rPr lang="en-GB" sz="3200" u="sng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267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403771" y="1436914"/>
            <a:ext cx="3236686" cy="1799772"/>
          </a:xfrm>
          <a:prstGeom prst="wedgeEllipseCallout">
            <a:avLst>
              <a:gd name="adj1" fmla="val -72310"/>
              <a:gd name="adj2" fmla="val 73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latin typeface="Comic Sans MS" panose="030F0702030302020204" pitchFamily="66" charset="0"/>
              </a:rPr>
              <a:t>6-7 is impossible but we are going to make the impossible….possible!</a:t>
            </a:r>
            <a:endParaRPr lang="en-GB" sz="1700" dirty="0">
              <a:latin typeface="Comic Sans MS" panose="030F0702030302020204" pitchFamily="66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409371" y="1690688"/>
            <a:ext cx="3541486" cy="1792741"/>
          </a:xfrm>
          <a:prstGeom prst="wedgeEllipseCallout">
            <a:avLst>
              <a:gd name="adj1" fmla="val 87774"/>
              <a:gd name="adj2" fmla="val 49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36 is the same as 20+16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Subtraction….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5143" y="2452914"/>
            <a:ext cx="219165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436-259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</a:t>
            </a: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r>
              <a:rPr lang="en-GB" sz="3200" dirty="0">
                <a:latin typeface="Comic Sans MS" panose="030F0702030302020204" pitchFamily="66" charset="0"/>
              </a:rPr>
              <a:t>2</a:t>
            </a:r>
            <a:r>
              <a:rPr lang="en-GB" sz="3200" dirty="0" smtClean="0">
                <a:latin typeface="Comic Sans MS" panose="030F0702030302020204" pitchFamily="66" charset="0"/>
              </a:rPr>
              <a:t>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-  </a:t>
            </a:r>
            <a:r>
              <a:rPr lang="en-GB" sz="3200" u="sng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26</a:t>
            </a:r>
            <a:r>
              <a:rPr lang="en-GB" sz="3200" u="sng" dirty="0" smtClean="0">
                <a:latin typeface="Comic Sans MS" panose="030F0702030302020204" pitchFamily="66" charset="0"/>
              </a:rPr>
              <a:t>7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 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403771" y="1436914"/>
            <a:ext cx="3236686" cy="1799772"/>
          </a:xfrm>
          <a:prstGeom prst="wedgeEllipseCallout">
            <a:avLst>
              <a:gd name="adj1" fmla="val -72310"/>
              <a:gd name="adj2" fmla="val 73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latin typeface="Comic Sans MS" panose="030F0702030302020204" pitchFamily="66" charset="0"/>
              </a:rPr>
              <a:t>6-7 is impossible but we are going to make the impossible….possible!</a:t>
            </a:r>
            <a:endParaRPr lang="en-GB" sz="1700" dirty="0">
              <a:latin typeface="Comic Sans MS" panose="030F0702030302020204" pitchFamily="66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409371" y="1690688"/>
            <a:ext cx="3541486" cy="1792741"/>
          </a:xfrm>
          <a:prstGeom prst="wedgeEllipseCallout">
            <a:avLst>
              <a:gd name="adj1" fmla="val 87774"/>
              <a:gd name="adj2" fmla="val 49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36 is the same as 20+16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2371" y="329876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Subtraction….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5143" y="2452914"/>
            <a:ext cx="219165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436-259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</a:t>
            </a: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r>
              <a:rPr lang="en-GB" sz="3200" dirty="0">
                <a:latin typeface="Comic Sans MS" panose="030F0702030302020204" pitchFamily="66" charset="0"/>
              </a:rPr>
              <a:t>2</a:t>
            </a:r>
            <a:r>
              <a:rPr lang="en-GB" sz="3200" dirty="0" smtClean="0">
                <a:latin typeface="Comic Sans MS" panose="030F0702030302020204" pitchFamily="66" charset="0"/>
              </a:rPr>
              <a:t>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-  </a:t>
            </a:r>
            <a:r>
              <a:rPr lang="en-GB" sz="3200" u="sng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26</a:t>
            </a:r>
            <a:r>
              <a:rPr lang="en-GB" sz="3200" u="sng" dirty="0" smtClean="0">
                <a:latin typeface="Comic Sans MS" panose="030F0702030302020204" pitchFamily="66" charset="0"/>
              </a:rPr>
              <a:t>7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  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403771" y="1436914"/>
            <a:ext cx="3236686" cy="1799772"/>
          </a:xfrm>
          <a:prstGeom prst="wedgeEllipseCallout">
            <a:avLst>
              <a:gd name="adj1" fmla="val -72310"/>
              <a:gd name="adj2" fmla="val 73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latin typeface="Comic Sans MS" panose="030F0702030302020204" pitchFamily="66" charset="0"/>
              </a:rPr>
              <a:t>6-7 is impossible but we are going to make the impossible….possible!</a:t>
            </a:r>
            <a:endParaRPr lang="en-GB" sz="1700" dirty="0">
              <a:latin typeface="Comic Sans MS" panose="030F0702030302020204" pitchFamily="66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409371" y="1690688"/>
            <a:ext cx="3541486" cy="1792741"/>
          </a:xfrm>
          <a:prstGeom prst="wedgeEllipseCallout">
            <a:avLst>
              <a:gd name="adj1" fmla="val 87774"/>
              <a:gd name="adj2" fmla="val 49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36 is the same as 20+16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2371" y="329876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409371" y="3817257"/>
            <a:ext cx="3686629" cy="1857829"/>
          </a:xfrm>
          <a:prstGeom prst="wedgeEllipseCallout">
            <a:avLst>
              <a:gd name="adj1" fmla="val 69718"/>
              <a:gd name="adj2" fmla="val -53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Now I can say 16-7=9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Subtraction….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5143" y="2452914"/>
            <a:ext cx="219165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436-259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</a:t>
            </a: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r>
              <a:rPr lang="en-GB" sz="3200" dirty="0">
                <a:latin typeface="Comic Sans MS" panose="030F0702030302020204" pitchFamily="66" charset="0"/>
              </a:rPr>
              <a:t>2</a:t>
            </a:r>
            <a:r>
              <a:rPr lang="en-GB" sz="3200" dirty="0" smtClean="0">
                <a:latin typeface="Comic Sans MS" panose="030F0702030302020204" pitchFamily="66" charset="0"/>
              </a:rPr>
              <a:t>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-  </a:t>
            </a:r>
            <a:r>
              <a:rPr lang="en-GB" sz="3200" u="sng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sz="3200" u="sng" dirty="0" smtClean="0">
                <a:latin typeface="Comic Sans MS" panose="030F0702030302020204" pitchFamily="66" charset="0"/>
              </a:rPr>
              <a:t>67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  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17114" y="1498991"/>
            <a:ext cx="3236686" cy="1799772"/>
          </a:xfrm>
          <a:prstGeom prst="wedgeEllipseCallout">
            <a:avLst>
              <a:gd name="adj1" fmla="val -72310"/>
              <a:gd name="adj2" fmla="val 73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latin typeface="Comic Sans MS" panose="030F0702030302020204" pitchFamily="66" charset="0"/>
              </a:rPr>
              <a:t>20-60 is impossible but we are going to make the impossible….possible!</a:t>
            </a:r>
            <a:endParaRPr lang="en-GB" sz="17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2371" y="329876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Subtraction….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5143" y="2452914"/>
            <a:ext cx="219165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436-259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9</a:t>
            </a:r>
            <a:r>
              <a:rPr lang="en-GB" sz="3200" dirty="0">
                <a:latin typeface="Comic Sans MS" panose="030F0702030302020204" pitchFamily="66" charset="0"/>
              </a:rPr>
              <a:t>2</a:t>
            </a:r>
            <a:r>
              <a:rPr lang="en-GB" sz="3200" dirty="0" smtClean="0">
                <a:latin typeface="Comic Sans MS" panose="030F0702030302020204" pitchFamily="66" charset="0"/>
              </a:rPr>
              <a:t>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-  </a:t>
            </a:r>
            <a:r>
              <a:rPr lang="en-GB" sz="3200" u="sng" dirty="0" smtClean="0">
                <a:latin typeface="Comic Sans MS" panose="030F0702030302020204" pitchFamily="66" charset="0"/>
              </a:rPr>
              <a:t>267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  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17114" y="1498991"/>
            <a:ext cx="3236686" cy="1799772"/>
          </a:xfrm>
          <a:prstGeom prst="wedgeEllipseCallout">
            <a:avLst>
              <a:gd name="adj1" fmla="val -72310"/>
              <a:gd name="adj2" fmla="val 73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latin typeface="Comic Sans MS" panose="030F0702030302020204" pitchFamily="66" charset="0"/>
              </a:rPr>
              <a:t>20-60 is impossible but we are going to make the impossible….possible!</a:t>
            </a:r>
            <a:endParaRPr lang="en-GB" sz="1700" dirty="0">
              <a:latin typeface="Comic Sans MS" panose="030F0702030302020204" pitchFamily="66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057400" y="1705203"/>
            <a:ext cx="3541486" cy="1792741"/>
          </a:xfrm>
          <a:prstGeom prst="wedgeEllipseCallout">
            <a:avLst>
              <a:gd name="adj1" fmla="val 87774"/>
              <a:gd name="adj2" fmla="val 49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latin typeface="Comic Sans MS" panose="030F0702030302020204" pitchFamily="66" charset="0"/>
              </a:rPr>
              <a:t>92 tens is the same as 80 tens and 12 tens</a:t>
            </a:r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2371" y="329876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Subtraction….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5143" y="2452914"/>
            <a:ext cx="219165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436-259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826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-  </a:t>
            </a:r>
            <a:r>
              <a:rPr lang="en-GB" sz="3200" u="sng" dirty="0" smtClean="0">
                <a:latin typeface="Comic Sans MS" panose="030F0702030302020204" pitchFamily="66" charset="0"/>
              </a:rPr>
              <a:t>267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69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17114" y="1498991"/>
            <a:ext cx="3236686" cy="1799772"/>
          </a:xfrm>
          <a:prstGeom prst="wedgeEllipseCallout">
            <a:avLst>
              <a:gd name="adj1" fmla="val -72310"/>
              <a:gd name="adj2" fmla="val 73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>
                <a:latin typeface="Comic Sans MS" panose="030F0702030302020204" pitchFamily="66" charset="0"/>
              </a:rPr>
              <a:t>20-60 is impossible but we are going to make the impossible….possible!</a:t>
            </a:r>
            <a:endParaRPr lang="en-GB" sz="1700" dirty="0">
              <a:latin typeface="Comic Sans MS" panose="030F0702030302020204" pitchFamily="66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057400" y="1705203"/>
            <a:ext cx="3541486" cy="1792741"/>
          </a:xfrm>
          <a:prstGeom prst="wedgeEllipseCallout">
            <a:avLst>
              <a:gd name="adj1" fmla="val 87774"/>
              <a:gd name="adj2" fmla="val 49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latin typeface="Comic Sans MS" panose="030F0702030302020204" pitchFamily="66" charset="0"/>
              </a:rPr>
              <a:t>92 tens is the same as 80 tens and 12 tens</a:t>
            </a:r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2371" y="329876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409371" y="3817257"/>
            <a:ext cx="3686629" cy="1857829"/>
          </a:xfrm>
          <a:prstGeom prst="wedgeEllipseCallout">
            <a:avLst>
              <a:gd name="adj1" fmla="val 69718"/>
              <a:gd name="adj2" fmla="val -53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Now I can say 12 tens-6 tens is 6 tens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057" y="3371336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Vertical Subtraction….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5143" y="2452914"/>
            <a:ext cx="219165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436-259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826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-  </a:t>
            </a:r>
            <a:r>
              <a:rPr lang="en-GB" sz="3200" u="sng" dirty="0" smtClean="0">
                <a:latin typeface="Comic Sans MS" panose="030F0702030302020204" pitchFamily="66" charset="0"/>
              </a:rPr>
              <a:t>267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669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057400" y="1705203"/>
            <a:ext cx="3541486" cy="1792741"/>
          </a:xfrm>
          <a:prstGeom prst="wedgeEllipseCallout">
            <a:avLst>
              <a:gd name="adj1" fmla="val 87774"/>
              <a:gd name="adj2" fmla="val 49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latin typeface="Comic Sans MS" panose="030F0702030302020204" pitchFamily="66" charset="0"/>
              </a:rPr>
              <a:t>800-200 is 600</a:t>
            </a:r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2371" y="329876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057" y="3371336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Multiplication: The importance of tables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2624"/>
            <a:ext cx="10618694" cy="4975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Understanding: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Multiply; again and again……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Same thing lots of times….. Added together… concrete objects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Same number in each group – make a picture of objects in groups (arrays)…. Concrete images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Moving to…skip counting (Y2-Y3….)</a:t>
            </a: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Connections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Visualise concrete images and table facts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Link to known facts from other tables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Division is the inverse of multiplication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Order of learning: Doubling (x2), x10, x5, 3x, 4x, 9x, 6x, 8x, 7x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Table squares – a visual anchor whilst they learn by heart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1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616716" y="80628"/>
            <a:ext cx="1166916" cy="6120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Tempus Sans ITC" pitchFamily="82" charset="0"/>
              </a:rPr>
              <a:t>Counting</a:t>
            </a:r>
          </a:p>
        </p:txBody>
      </p:sp>
    </p:spTree>
    <p:extLst>
      <p:ext uri="{BB962C8B-B14F-4D97-AF65-F5344CB8AC3E}">
        <p14:creationId xmlns:p14="http://schemas.microsoft.com/office/powerpoint/2010/main" val="15823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0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963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find the missing piece to the next ten……. </a:t>
            </a:r>
            <a:r>
              <a:rPr lang="en-GB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endParaRPr lang="en-GB" sz="3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8001"/>
            <a:ext cx="3240314" cy="4351338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Use your learn-its to ten…it’s nothing new!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9886" y="2188483"/>
            <a:ext cx="4180114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36+?=40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6 + 4= 10</a:t>
            </a:r>
          </a:p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so </a:t>
            </a:r>
          </a:p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36 + 4= 40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470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847630" y="4046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248128" y="1054869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375920" y="2790016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600056" y="158194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983235" y="22048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503712" y="4581128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855640" y="527283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727848" y="3429000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079776" y="401268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531888" y="527283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847630" y="4046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248128" y="1054869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375920" y="2790016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600056" y="158194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983235" y="22048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503712" y="4581128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855640" y="527283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727848" y="3429000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079776" y="401268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531888" y="527283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063552" y="2492896"/>
            <a:ext cx="8280920" cy="1224136"/>
            <a:chOff x="611560" y="2348880"/>
            <a:chExt cx="8280920" cy="1224136"/>
          </a:xfrm>
        </p:grpSpPr>
        <p:grpSp>
          <p:nvGrpSpPr>
            <p:cNvPr id="4" name="Group 12"/>
            <p:cNvGrpSpPr/>
            <p:nvPr/>
          </p:nvGrpSpPr>
          <p:grpSpPr>
            <a:xfrm>
              <a:off x="611560" y="2348880"/>
              <a:ext cx="7920880" cy="792088"/>
              <a:chOff x="323528" y="2348880"/>
              <a:chExt cx="7920880" cy="792088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23528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1115616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907704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699792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491880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283968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076056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5868144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660232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7452320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907704" y="2996952"/>
              <a:ext cx="648072" cy="576064"/>
              <a:chOff x="1151620" y="3501008"/>
              <a:chExt cx="648072" cy="576064"/>
            </a:xfrm>
          </p:grpSpPr>
          <p:sp>
            <p:nvSpPr>
              <p:cNvPr id="16" name="Folded Corner 15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18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43608" y="2996952"/>
              <a:ext cx="648072" cy="576064"/>
              <a:chOff x="1151620" y="3501008"/>
              <a:chExt cx="648072" cy="576064"/>
            </a:xfrm>
          </p:grpSpPr>
          <p:sp>
            <p:nvSpPr>
              <p:cNvPr id="19" name="Folded Corner 18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9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699792" y="2996952"/>
              <a:ext cx="648072" cy="576064"/>
              <a:chOff x="1151620" y="3501008"/>
              <a:chExt cx="648072" cy="576064"/>
            </a:xfrm>
          </p:grpSpPr>
          <p:sp>
            <p:nvSpPr>
              <p:cNvPr id="22" name="Folded Corner 21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27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91880" y="2996952"/>
              <a:ext cx="648072" cy="576064"/>
              <a:chOff x="1151620" y="3501008"/>
              <a:chExt cx="648072" cy="576064"/>
            </a:xfrm>
          </p:grpSpPr>
          <p:sp>
            <p:nvSpPr>
              <p:cNvPr id="25" name="Folded Corner 24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36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283968" y="2996952"/>
              <a:ext cx="648072" cy="576064"/>
              <a:chOff x="1151620" y="3501008"/>
              <a:chExt cx="648072" cy="576064"/>
            </a:xfrm>
          </p:grpSpPr>
          <p:sp>
            <p:nvSpPr>
              <p:cNvPr id="28" name="Folded Corner 27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45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076056" y="2996952"/>
              <a:ext cx="648072" cy="576064"/>
              <a:chOff x="1151620" y="3501008"/>
              <a:chExt cx="648072" cy="576064"/>
            </a:xfrm>
          </p:grpSpPr>
          <p:sp>
            <p:nvSpPr>
              <p:cNvPr id="31" name="Folded Corner 30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54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868144" y="2996952"/>
              <a:ext cx="648072" cy="576064"/>
              <a:chOff x="1151620" y="3501008"/>
              <a:chExt cx="648072" cy="576064"/>
            </a:xfrm>
          </p:grpSpPr>
          <p:sp>
            <p:nvSpPr>
              <p:cNvPr id="34" name="Folded Corner 33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63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660232" y="2996952"/>
              <a:ext cx="648072" cy="576064"/>
              <a:chOff x="1151620" y="3501008"/>
              <a:chExt cx="648072" cy="576064"/>
            </a:xfrm>
          </p:grpSpPr>
          <p:sp>
            <p:nvSpPr>
              <p:cNvPr id="37" name="Folded Corner 36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72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452320" y="2996952"/>
              <a:ext cx="648072" cy="576064"/>
              <a:chOff x="1151620" y="3501008"/>
              <a:chExt cx="648072" cy="576064"/>
            </a:xfrm>
          </p:grpSpPr>
          <p:sp>
            <p:nvSpPr>
              <p:cNvPr id="40" name="Folded Corner 39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81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44408" y="2996952"/>
              <a:ext cx="648072" cy="576064"/>
              <a:chOff x="1151620" y="3501008"/>
              <a:chExt cx="648072" cy="576064"/>
            </a:xfrm>
          </p:grpSpPr>
          <p:sp>
            <p:nvSpPr>
              <p:cNvPr id="43" name="Folded Corner 42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90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44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063552" y="2492896"/>
            <a:ext cx="8280920" cy="1224136"/>
            <a:chOff x="611560" y="2348880"/>
            <a:chExt cx="8280920" cy="1224136"/>
          </a:xfrm>
        </p:grpSpPr>
        <p:grpSp>
          <p:nvGrpSpPr>
            <p:cNvPr id="4" name="Group 12"/>
            <p:cNvGrpSpPr/>
            <p:nvPr/>
          </p:nvGrpSpPr>
          <p:grpSpPr>
            <a:xfrm>
              <a:off x="611560" y="2348880"/>
              <a:ext cx="7920880" cy="792088"/>
              <a:chOff x="323528" y="2348880"/>
              <a:chExt cx="7920880" cy="792088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23528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1115616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907704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699792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491880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283968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076056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5868144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660232" y="2348880"/>
                <a:ext cx="792088" cy="7920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7452320" y="2348880"/>
                <a:ext cx="792088" cy="7920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43608" y="2996952"/>
              <a:ext cx="648072" cy="576064"/>
              <a:chOff x="1151620" y="3501008"/>
              <a:chExt cx="648072" cy="576064"/>
            </a:xfrm>
          </p:grpSpPr>
          <p:sp>
            <p:nvSpPr>
              <p:cNvPr id="19" name="Folded Corner 18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9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91880" y="2996952"/>
              <a:ext cx="648072" cy="576064"/>
              <a:chOff x="1151620" y="3501008"/>
              <a:chExt cx="648072" cy="576064"/>
            </a:xfrm>
          </p:grpSpPr>
          <p:sp>
            <p:nvSpPr>
              <p:cNvPr id="25" name="Folded Corner 24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?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283968" y="2996952"/>
              <a:ext cx="648072" cy="576064"/>
              <a:chOff x="1151620" y="3501008"/>
              <a:chExt cx="648072" cy="576064"/>
            </a:xfrm>
          </p:grpSpPr>
          <p:sp>
            <p:nvSpPr>
              <p:cNvPr id="28" name="Folded Corner 27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45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868144" y="2996952"/>
              <a:ext cx="648072" cy="576064"/>
              <a:chOff x="1151620" y="3501008"/>
              <a:chExt cx="648072" cy="576064"/>
            </a:xfrm>
          </p:grpSpPr>
          <p:sp>
            <p:nvSpPr>
              <p:cNvPr id="34" name="Folded Corner 33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?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44408" y="2996952"/>
              <a:ext cx="648072" cy="576064"/>
              <a:chOff x="1151620" y="3501008"/>
              <a:chExt cx="648072" cy="576064"/>
            </a:xfrm>
          </p:grpSpPr>
          <p:sp>
            <p:nvSpPr>
              <p:cNvPr id="43" name="Folded Corner 42"/>
              <p:cNvSpPr/>
              <p:nvPr/>
            </p:nvSpPr>
            <p:spPr bwMode="auto">
              <a:xfrm>
                <a:off x="1151620" y="3501008"/>
                <a:ext cx="648072" cy="576064"/>
              </a:xfrm>
              <a:prstGeom prst="foldedCorner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b="1">
                  <a:latin typeface="Tempus Sans ITC" pitchFamily="82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151620" y="363515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empus Sans ITC" pitchFamily="82" charset="0"/>
                  </a:rPr>
                  <a:t>90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6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7" y="31133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 the table in order and out of order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41" y="2506662"/>
            <a:ext cx="2039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1x9=9</a:t>
            </a:r>
          </a:p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2x9=18</a:t>
            </a:r>
          </a:p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3x9=27</a:t>
            </a:r>
          </a:p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4x9=36</a:t>
            </a:r>
          </a:p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5x9=45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2035" y="3384761"/>
            <a:ext cx="2581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6x9=54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7x9=63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8x9=72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9x9=81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10x9=90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4139" y="2415265"/>
            <a:ext cx="5316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11x9=99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12x9=108 (10x9)+(2x9)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70" y="0"/>
            <a:ext cx="5066772" cy="7162101"/>
          </a:xfrm>
        </p:spPr>
      </p:pic>
    </p:spTree>
    <p:extLst>
      <p:ext uri="{BB962C8B-B14F-4D97-AF65-F5344CB8AC3E}">
        <p14:creationId xmlns:p14="http://schemas.microsoft.com/office/powerpoint/2010/main" val="5622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2"/>
                  </a:solidFill>
                  <a:latin typeface="Segoe Print" pitchFamily="2" charset="0"/>
                </a:rPr>
                <a:t>15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2"/>
                  </a:solidFill>
                  <a:latin typeface="Segoe Print" pitchFamily="2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2"/>
                  </a:solidFill>
                  <a:latin typeface="Segoe Print" pitchFamily="2" charset="0"/>
                </a:rPr>
                <a:t>5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bg2"/>
                  </a:solidFill>
                  <a:latin typeface="Segoe Print" pitchFamily="2" charset="0"/>
                </a:rPr>
                <a:t>x÷</a:t>
              </a:r>
            </a:p>
          </p:txBody>
        </p:sp>
      </p:grpSp>
      <p:pic>
        <p:nvPicPr>
          <p:cNvPr id="11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33" y="1160748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2"/>
                  </a:solidFill>
                  <a:latin typeface="Segoe Print" pitchFamily="2" charset="0"/>
                </a:rPr>
                <a:t>15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2"/>
                  </a:solidFill>
                  <a:latin typeface="Segoe Print" pitchFamily="2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2"/>
                  </a:solidFill>
                  <a:latin typeface="Segoe Print" pitchFamily="2" charset="0"/>
                </a:rPr>
                <a:t>5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bg2"/>
                  </a:solidFill>
                  <a:latin typeface="Segoe Print" pitchFamily="2" charset="0"/>
                </a:rPr>
                <a:t>x÷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5142177" y="1577737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70728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2"/>
                  </a:solidFill>
                  <a:latin typeface="Segoe Print" pitchFamily="2" charset="0"/>
                </a:rPr>
                <a:t>21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2"/>
                  </a:solidFill>
                  <a:latin typeface="Segoe Print" pitchFamily="2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2"/>
                  </a:solidFill>
                  <a:latin typeface="Segoe Print" pitchFamily="2" charset="0"/>
                </a:rPr>
                <a:t>7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bg2"/>
                  </a:solidFill>
                  <a:latin typeface="Segoe Print" pitchFamily="2" charset="0"/>
                </a:rPr>
                <a:t>x÷</a:t>
              </a:r>
            </a:p>
          </p:txBody>
        </p:sp>
      </p:grp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96" y="4000968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143321" y="116632"/>
            <a:ext cx="2448272" cy="1044116"/>
          </a:xfrm>
          <a:prstGeom prst="wedgeRoundRectCallout">
            <a:avLst>
              <a:gd name="adj1" fmla="val 65013"/>
              <a:gd name="adj2" fmla="val 363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13113" y="1556792"/>
            <a:ext cx="5099863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2"/>
                  </a:solidFill>
                  <a:latin typeface="Segoe Print" pitchFamily="2" charset="0"/>
                </a:rPr>
                <a:t>21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2"/>
                  </a:solidFill>
                  <a:latin typeface="Segoe Print" pitchFamily="2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2"/>
                  </a:solidFill>
                  <a:latin typeface="Segoe Print" pitchFamily="2" charset="0"/>
                </a:rPr>
                <a:t>7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bg2"/>
                  </a:solidFill>
                  <a:latin typeface="Segoe Print" pitchFamily="2" charset="0"/>
                </a:rPr>
                <a:t>x÷</a:t>
              </a: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3332183" y="4654426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1" y="1310678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564" y="420914"/>
            <a:ext cx="6638264" cy="6477454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6008914" y="2191657"/>
            <a:ext cx="464457" cy="2757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6767285" y="2191657"/>
            <a:ext cx="464457" cy="2757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7413171" y="2191657"/>
            <a:ext cx="464457" cy="2757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8091714" y="2220685"/>
            <a:ext cx="464457" cy="2757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8457" y="696686"/>
            <a:ext cx="2249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Also visually on a number line or a 100 square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423592" y="1556793"/>
            <a:ext cx="7449318" cy="401117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000" b="1" dirty="0">
              <a:latin typeface="Tempus Sans ITC" pitchFamily="8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latin typeface="Tempus Sans ITC" pitchFamily="82" charset="0"/>
              </a:rPr>
              <a:t>Write down the fact family for </a:t>
            </a:r>
            <a:br>
              <a:rPr lang="en-GB" sz="6000" b="1" dirty="0">
                <a:latin typeface="Tempus Sans ITC" pitchFamily="82" charset="0"/>
              </a:rPr>
            </a:br>
            <a:r>
              <a:rPr lang="en-GB" sz="6000" b="1" dirty="0">
                <a:latin typeface="Tempus Sans ITC" pitchFamily="82" charset="0"/>
              </a:rPr>
              <a:t>8 x 9 = 72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75520" y="260648"/>
            <a:ext cx="3960440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empus Sans ITC" pitchFamily="82" charset="0"/>
              </a:rPr>
              <a:t>It’s Nothing New !!</a:t>
            </a:r>
          </a:p>
        </p:txBody>
      </p:sp>
    </p:spTree>
    <p:extLst>
      <p:ext uri="{BB962C8B-B14F-4D97-AF65-F5344CB8AC3E}">
        <p14:creationId xmlns:p14="http://schemas.microsoft.com/office/powerpoint/2010/main" val="36253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1721" y="1097479"/>
            <a:ext cx="7168558" cy="4663042"/>
            <a:chOff x="987721" y="1097479"/>
            <a:chExt cx="7168558" cy="4663042"/>
          </a:xfrm>
          <a:solidFill>
            <a:schemeClr val="bg1">
              <a:lumMod val="85000"/>
            </a:schemeClr>
          </a:solidFill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3506" t="2581" r="717" b="6646"/>
            <a:stretch>
              <a:fillRect/>
            </a:stretch>
          </p:blipFill>
          <p:spPr bwMode="auto">
            <a:xfrm>
              <a:off x="987721" y="1097479"/>
              <a:ext cx="7168558" cy="46630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  <p:sp>
          <p:nvSpPr>
            <p:cNvPr id="12" name="Rectangle 11"/>
            <p:cNvSpPr/>
            <p:nvPr/>
          </p:nvSpPr>
          <p:spPr bwMode="auto">
            <a:xfrm>
              <a:off x="2195736" y="1700808"/>
              <a:ext cx="4824536" cy="338437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600" b="1" dirty="0">
                  <a:latin typeface="Tempus Sans ITC" pitchFamily="82" charset="0"/>
                </a:rPr>
                <a:t>8x9=72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600" b="1" dirty="0">
                  <a:latin typeface="Tempus Sans ITC" pitchFamily="82" charset="0"/>
                </a:rPr>
                <a:t>9x8=72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600" b="1" dirty="0">
                  <a:latin typeface="Tempus Sans ITC" pitchFamily="82" charset="0"/>
                </a:rPr>
                <a:t>72÷8=9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600" b="1" dirty="0">
                  <a:latin typeface="Tempus Sans ITC" pitchFamily="82" charset="0"/>
                </a:rPr>
                <a:t>72÷9=8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1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423592" y="980728"/>
            <a:ext cx="7488832" cy="532859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000" b="1" dirty="0">
              <a:latin typeface="Tempus Sans ITC" pitchFamily="8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latin typeface="Tempus Sans ITC" pitchFamily="82" charset="0"/>
              </a:rPr>
              <a:t>How do you multiply </a:t>
            </a:r>
            <a:r>
              <a:rPr lang="en-GB" sz="6000" b="1" dirty="0" smtClean="0">
                <a:latin typeface="Tempus Sans ITC" pitchFamily="82" charset="0"/>
              </a:rPr>
              <a:t>by a multiple of ten?</a:t>
            </a:r>
            <a:endParaRPr lang="en-GB" sz="6000" b="1" dirty="0">
              <a:latin typeface="Tempus Sans ITC" pitchFamily="8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75520" y="260648"/>
            <a:ext cx="30963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empus Sans ITC" pitchFamily="82" charset="0"/>
              </a:rPr>
              <a:t>Calculations</a:t>
            </a:r>
          </a:p>
        </p:txBody>
      </p:sp>
    </p:spTree>
    <p:extLst>
      <p:ext uri="{BB962C8B-B14F-4D97-AF65-F5344CB8AC3E}">
        <p14:creationId xmlns:p14="http://schemas.microsoft.com/office/powerpoint/2010/main" val="22722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5600" y="1916832"/>
            <a:ext cx="7632848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 b="1" dirty="0">
                <a:solidFill>
                  <a:schemeClr val="tx1"/>
                </a:solidFill>
              </a:rPr>
              <a:t>2 x 40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16716" y="80628"/>
            <a:ext cx="1166916" cy="6120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Tempus Sans ITC" pitchFamily="82" charset="0"/>
              </a:rPr>
              <a:t>Learn Its</a:t>
            </a:r>
          </a:p>
        </p:txBody>
      </p:sp>
      <p:sp>
        <p:nvSpPr>
          <p:cNvPr id="5" name="Oval 4"/>
          <p:cNvSpPr/>
          <p:nvPr/>
        </p:nvSpPr>
        <p:spPr>
          <a:xfrm>
            <a:off x="4007768" y="4797152"/>
            <a:ext cx="4536504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Tempus Sans ITC" pitchFamily="82" charset="0"/>
              </a:rPr>
              <a:t>80</a:t>
            </a:r>
          </a:p>
        </p:txBody>
      </p:sp>
      <p:sp>
        <p:nvSpPr>
          <p:cNvPr id="2" name="Curved Down Arrow 1"/>
          <p:cNvSpPr/>
          <p:nvPr/>
        </p:nvSpPr>
        <p:spPr>
          <a:xfrm>
            <a:off x="3359696" y="692696"/>
            <a:ext cx="4608512" cy="1671160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76320" y="5301208"/>
            <a:ext cx="1584176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Tempus Sans ITC" pitchFamily="82" charset="0"/>
              </a:rPr>
              <a:t>8</a:t>
            </a:r>
          </a:p>
          <a:p>
            <a:pPr algn="ctr"/>
            <a:r>
              <a:rPr lang="en-GB" sz="3600" b="1" dirty="0">
                <a:latin typeface="Tempus Sans ITC" pitchFamily="82" charset="0"/>
              </a:rPr>
              <a:t>tens</a:t>
            </a:r>
          </a:p>
        </p:txBody>
      </p:sp>
    </p:spTree>
    <p:extLst>
      <p:ext uri="{BB962C8B-B14F-4D97-AF65-F5344CB8AC3E}">
        <p14:creationId xmlns:p14="http://schemas.microsoft.com/office/powerpoint/2010/main" val="31220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5600" y="1916832"/>
            <a:ext cx="7632848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 b="1" dirty="0">
                <a:solidFill>
                  <a:schemeClr val="tx1"/>
                </a:solidFill>
              </a:rPr>
              <a:t>8 x 40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16716" y="80628"/>
            <a:ext cx="1166916" cy="6120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Tempus Sans ITC" pitchFamily="82" charset="0"/>
              </a:rPr>
              <a:t>Learn Its</a:t>
            </a:r>
          </a:p>
        </p:txBody>
      </p:sp>
      <p:sp>
        <p:nvSpPr>
          <p:cNvPr id="5" name="Oval 4"/>
          <p:cNvSpPr/>
          <p:nvPr/>
        </p:nvSpPr>
        <p:spPr>
          <a:xfrm>
            <a:off x="4007768" y="4797152"/>
            <a:ext cx="4536504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Tempus Sans ITC" pitchFamily="82" charset="0"/>
              </a:rPr>
              <a:t>320</a:t>
            </a:r>
          </a:p>
        </p:txBody>
      </p:sp>
      <p:sp>
        <p:nvSpPr>
          <p:cNvPr id="6" name="Curved Down Arrow 5"/>
          <p:cNvSpPr/>
          <p:nvPr/>
        </p:nvSpPr>
        <p:spPr>
          <a:xfrm>
            <a:off x="3359696" y="692696"/>
            <a:ext cx="4608512" cy="1671160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76320" y="5301208"/>
            <a:ext cx="1584176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Tempus Sans ITC" pitchFamily="82" charset="0"/>
              </a:rPr>
              <a:t>32</a:t>
            </a:r>
          </a:p>
          <a:p>
            <a:pPr algn="ctr"/>
            <a:r>
              <a:rPr lang="en-GB" sz="3600" b="1" dirty="0">
                <a:latin typeface="Tempus Sans ITC" pitchFamily="82" charset="0"/>
              </a:rPr>
              <a:t>tens</a:t>
            </a:r>
          </a:p>
        </p:txBody>
      </p:sp>
    </p:spTree>
    <p:extLst>
      <p:ext uri="{BB962C8B-B14F-4D97-AF65-F5344CB8AC3E}">
        <p14:creationId xmlns:p14="http://schemas.microsoft.com/office/powerpoint/2010/main" val="11849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1" t="19846" r="14069" b="12115"/>
          <a:stretch>
            <a:fillRect/>
          </a:stretch>
        </p:blipFill>
        <p:spPr bwMode="auto">
          <a:xfrm>
            <a:off x="1487488" y="0"/>
            <a:ext cx="927576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3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423592" y="1556793"/>
            <a:ext cx="7449318" cy="401117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000" b="1" dirty="0">
              <a:latin typeface="Tempus Sans ITC" pitchFamily="8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latin typeface="Tempus Sans ITC" pitchFamily="82" charset="0"/>
              </a:rPr>
              <a:t>Write down the fact family for </a:t>
            </a:r>
            <a:br>
              <a:rPr lang="en-GB" sz="6000" b="1" dirty="0">
                <a:latin typeface="Tempus Sans ITC" pitchFamily="82" charset="0"/>
              </a:rPr>
            </a:br>
            <a:r>
              <a:rPr lang="en-GB" sz="6000" b="1" dirty="0">
                <a:latin typeface="Tempus Sans ITC" pitchFamily="82" charset="0"/>
              </a:rPr>
              <a:t>20 x 9 = 180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75520" y="260648"/>
            <a:ext cx="3960440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empus Sans ITC" pitchFamily="82" charset="0"/>
              </a:rPr>
              <a:t>It’s Nothing New !!</a:t>
            </a:r>
          </a:p>
        </p:txBody>
      </p:sp>
    </p:spTree>
    <p:extLst>
      <p:ext uri="{BB962C8B-B14F-4D97-AF65-F5344CB8AC3E}">
        <p14:creationId xmlns:p14="http://schemas.microsoft.com/office/powerpoint/2010/main" val="4014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1721" y="1097479"/>
            <a:ext cx="7168558" cy="4663042"/>
            <a:chOff x="987721" y="1097479"/>
            <a:chExt cx="7168558" cy="4663042"/>
          </a:xfrm>
          <a:solidFill>
            <a:schemeClr val="bg1">
              <a:lumMod val="85000"/>
            </a:schemeClr>
          </a:solidFill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3506" t="2581" r="717" b="6646"/>
            <a:stretch>
              <a:fillRect/>
            </a:stretch>
          </p:blipFill>
          <p:spPr bwMode="auto">
            <a:xfrm>
              <a:off x="987721" y="1097479"/>
              <a:ext cx="7168558" cy="46630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  <p:sp>
          <p:nvSpPr>
            <p:cNvPr id="12" name="Rectangle 11"/>
            <p:cNvSpPr/>
            <p:nvPr/>
          </p:nvSpPr>
          <p:spPr bwMode="auto">
            <a:xfrm>
              <a:off x="2195736" y="1700808"/>
              <a:ext cx="4824536" cy="338437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600" b="1" dirty="0">
                  <a:latin typeface="Tempus Sans ITC" pitchFamily="82" charset="0"/>
                </a:rPr>
                <a:t>20x9=180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600" b="1" dirty="0">
                  <a:latin typeface="Tempus Sans ITC" pitchFamily="82" charset="0"/>
                </a:rPr>
                <a:t>9x20=180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600" b="1" dirty="0">
                  <a:latin typeface="Tempus Sans ITC" pitchFamily="82" charset="0"/>
                </a:rPr>
                <a:t>180÷9=20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600" b="1" dirty="0">
                  <a:latin typeface="Tempus Sans ITC" pitchFamily="82" charset="0"/>
                </a:rPr>
                <a:t>180÷20=9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423592" y="980728"/>
            <a:ext cx="7488832" cy="532859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000" b="1" dirty="0">
              <a:latin typeface="Tempus Sans ITC" pitchFamily="8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latin typeface="Tempus Sans ITC" pitchFamily="82" charset="0"/>
              </a:rPr>
              <a:t>How do you multiply a 2 digit number by a 1 digit number?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75520" y="260648"/>
            <a:ext cx="30963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empus Sans ITC" pitchFamily="82" charset="0"/>
              </a:rPr>
              <a:t>Calculations</a:t>
            </a:r>
          </a:p>
        </p:txBody>
      </p:sp>
    </p:spTree>
    <p:extLst>
      <p:ext uri="{BB962C8B-B14F-4D97-AF65-F5344CB8AC3E}">
        <p14:creationId xmlns:p14="http://schemas.microsoft.com/office/powerpoint/2010/main" val="19137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512" y="1596135"/>
            <a:ext cx="5904656" cy="3243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chemeClr val="tx1"/>
                </a:solidFill>
              </a:rPr>
              <a:t>13 x 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52656" y="182564"/>
            <a:ext cx="2663825" cy="6492875"/>
            <a:chOff x="5076527" y="182563"/>
            <a:chExt cx="2663825" cy="6492875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5076527" y="5522913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Partition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2d number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076527" y="4187825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Write out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2 questions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5076527" y="2852738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Times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units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5076527" y="1517650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Times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tens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5076527" y="182563"/>
              <a:ext cx="2663825" cy="1152525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Find the total</a:t>
              </a:r>
              <a:endParaRPr lang="en-US" sz="2000" b="1" dirty="0">
                <a:latin typeface="Tempus Sans ITC" pitchFamily="82" charset="0"/>
              </a:endParaRPr>
            </a:p>
          </p:txBody>
        </p:sp>
        <p:pic>
          <p:nvPicPr>
            <p:cNvPr id="14" name="Picture 7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6021089" y="5084763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15" name="Picture 8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92514" y="3732213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16" name="Picture 9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76639" y="2420938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17" name="Picture 10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76639" y="981075"/>
              <a:ext cx="776288" cy="77628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096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solve any 2d+1d……. </a:t>
            </a:r>
            <a:r>
              <a:rPr lang="en-GB" sz="3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 (rather than counting on with fingers)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3424518" cy="435133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Partition </a:t>
            </a:r>
            <a:r>
              <a:rPr lang="en-GB" dirty="0">
                <a:latin typeface="Comic Sans MS" panose="030F0702030302020204" pitchFamily="66" charset="0"/>
              </a:rPr>
              <a:t>the 2 digit number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Add the units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Add </a:t>
            </a: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>
                <a:latin typeface="Comic Sans MS" panose="030F0702030302020204" pitchFamily="66" charset="0"/>
              </a:rPr>
              <a:t>units answer onto the multiple of ten. </a:t>
            </a:r>
          </a:p>
          <a:p>
            <a:pPr marL="0" indent="0" algn="ctr">
              <a:buNone/>
            </a:pPr>
            <a:endParaRPr lang="en-GB" sz="10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6570" y="1600839"/>
            <a:ext cx="41954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26+7</a:t>
            </a:r>
          </a:p>
          <a:p>
            <a:pPr algn="ctr"/>
            <a:endParaRPr lang="en-GB" sz="4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20    6     7</a:t>
            </a:r>
          </a:p>
          <a:p>
            <a:pPr algn="ctr"/>
            <a:endParaRPr lang="en-GB" sz="4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6+7=13</a:t>
            </a: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20+13=37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8" name="Down Arrow 7"/>
          <p:cNvSpPr/>
          <p:nvPr/>
        </p:nvSpPr>
        <p:spPr>
          <a:xfrm rot="2308161">
            <a:off x="6549078" y="2261678"/>
            <a:ext cx="448131" cy="753035"/>
          </a:xfrm>
          <a:prstGeom prst="downArrow">
            <a:avLst>
              <a:gd name="adj1" fmla="val 50000"/>
              <a:gd name="adj2" fmla="val 50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21101642">
            <a:off x="7274513" y="2229080"/>
            <a:ext cx="448131" cy="752403"/>
          </a:xfrm>
          <a:prstGeom prst="downArrow">
            <a:avLst>
              <a:gd name="adj1" fmla="val 50000"/>
              <a:gd name="adj2" fmla="val 50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9269612">
            <a:off x="8120451" y="2270431"/>
            <a:ext cx="448131" cy="670330"/>
          </a:xfrm>
          <a:prstGeom prst="downArrow">
            <a:avLst>
              <a:gd name="adj1" fmla="val 50000"/>
              <a:gd name="adj2" fmla="val 50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512" y="1196752"/>
            <a:ext cx="5904656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chemeClr val="tx1"/>
                </a:solidFill>
              </a:rPr>
              <a:t>10 x 4</a:t>
            </a:r>
          </a:p>
          <a:p>
            <a:pPr algn="ctr"/>
            <a:r>
              <a:rPr lang="en-GB" sz="16600" b="1" dirty="0">
                <a:solidFill>
                  <a:schemeClr val="tx1"/>
                </a:solidFill>
              </a:rPr>
              <a:t>3 </a:t>
            </a:r>
            <a:r>
              <a:rPr lang="en-GB" sz="16600" b="1">
                <a:solidFill>
                  <a:schemeClr val="tx1"/>
                </a:solidFill>
              </a:rPr>
              <a:t>x 4</a:t>
            </a:r>
            <a:endParaRPr lang="en-GB" sz="16600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52656" y="182564"/>
            <a:ext cx="2663825" cy="6492875"/>
            <a:chOff x="5076527" y="182563"/>
            <a:chExt cx="2663825" cy="6492875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5076527" y="5522913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Partition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2d number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076527" y="4187825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Write out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2 questions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5076527" y="2852738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Times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units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5076527" y="1517650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Times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tens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5076527" y="182563"/>
              <a:ext cx="2663825" cy="1152525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Find the total</a:t>
              </a:r>
              <a:endParaRPr lang="en-US" sz="2000" b="1" dirty="0">
                <a:latin typeface="Tempus Sans ITC" pitchFamily="82" charset="0"/>
              </a:endParaRPr>
            </a:p>
          </p:txBody>
        </p:sp>
        <p:pic>
          <p:nvPicPr>
            <p:cNvPr id="14" name="Picture 7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6021089" y="5084763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15" name="Picture 8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92514" y="3732213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16" name="Picture 9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76639" y="2420938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17" name="Picture 10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76639" y="981075"/>
              <a:ext cx="776288" cy="776288"/>
            </a:xfrm>
            <a:prstGeom prst="rect">
              <a:avLst/>
            </a:prstGeom>
            <a:noFill/>
          </p:spPr>
        </p:pic>
      </p:grpSp>
      <p:sp>
        <p:nvSpPr>
          <p:cNvPr id="2" name="Oval 1"/>
          <p:cNvSpPr/>
          <p:nvPr/>
        </p:nvSpPr>
        <p:spPr>
          <a:xfrm>
            <a:off x="4799856" y="5062872"/>
            <a:ext cx="2376264" cy="13618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>
                <a:solidFill>
                  <a:srgbClr val="FF0000"/>
                </a:solidFill>
                <a:latin typeface="Tempus Sans ITC" pitchFamily="82" charset="0"/>
              </a:rPr>
              <a:t>12</a:t>
            </a:r>
          </a:p>
        </p:txBody>
      </p:sp>
      <p:sp>
        <p:nvSpPr>
          <p:cNvPr id="18" name="Oval 17"/>
          <p:cNvSpPr/>
          <p:nvPr/>
        </p:nvSpPr>
        <p:spPr>
          <a:xfrm>
            <a:off x="3719736" y="404664"/>
            <a:ext cx="2880320" cy="13618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>
                <a:solidFill>
                  <a:srgbClr val="FF0000"/>
                </a:solidFill>
                <a:latin typeface="Tempus Sans ITC" pitchFamily="82" charset="0"/>
              </a:rPr>
              <a:t>40</a:t>
            </a:r>
          </a:p>
        </p:txBody>
      </p:sp>
      <p:sp>
        <p:nvSpPr>
          <p:cNvPr id="19" name="Oval 18"/>
          <p:cNvSpPr/>
          <p:nvPr/>
        </p:nvSpPr>
        <p:spPr>
          <a:xfrm>
            <a:off x="3592811" y="2280448"/>
            <a:ext cx="3639070" cy="2156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rgbClr val="FF0000"/>
                </a:solidFill>
                <a:latin typeface="Tempus Sans ITC" pitchFamily="82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20065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512" y="1596135"/>
            <a:ext cx="5904656" cy="3243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chemeClr val="tx1"/>
                </a:solidFill>
              </a:rPr>
              <a:t>26 x 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52656" y="182564"/>
            <a:ext cx="2663825" cy="6492875"/>
            <a:chOff x="5076527" y="182563"/>
            <a:chExt cx="2663825" cy="6492875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5076527" y="5522913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Partition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2d number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076527" y="4187825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Write out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2 questions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5076527" y="2852738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Times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units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5076527" y="1517650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Times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tens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5076527" y="182563"/>
              <a:ext cx="2663825" cy="1152525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Find the total</a:t>
              </a:r>
              <a:endParaRPr lang="en-US" sz="2000" b="1" dirty="0">
                <a:latin typeface="Tempus Sans ITC" pitchFamily="82" charset="0"/>
              </a:endParaRPr>
            </a:p>
          </p:txBody>
        </p:sp>
        <p:pic>
          <p:nvPicPr>
            <p:cNvPr id="14" name="Picture 7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6021089" y="5084763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15" name="Picture 8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92514" y="3732213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16" name="Picture 9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76639" y="2420938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17" name="Picture 10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76639" y="981075"/>
              <a:ext cx="776288" cy="77628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482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512" y="1196752"/>
            <a:ext cx="5904656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chemeClr val="tx1"/>
                </a:solidFill>
              </a:rPr>
              <a:t>20 x 4</a:t>
            </a:r>
          </a:p>
          <a:p>
            <a:pPr algn="ctr"/>
            <a:r>
              <a:rPr lang="en-GB" sz="16600" b="1" dirty="0">
                <a:solidFill>
                  <a:schemeClr val="tx1"/>
                </a:solidFill>
              </a:rPr>
              <a:t>6 x 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52656" y="182564"/>
            <a:ext cx="2663825" cy="6492875"/>
            <a:chOff x="5076527" y="182563"/>
            <a:chExt cx="2663825" cy="6492875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5076527" y="5522913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Partition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2d number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076527" y="4187825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Write out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2 questions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5076527" y="2852738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Times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units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5076527" y="1517650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Times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tens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5076527" y="182563"/>
              <a:ext cx="2663825" cy="1152525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Find the total</a:t>
              </a:r>
              <a:endParaRPr lang="en-US" sz="2000" b="1" dirty="0">
                <a:latin typeface="Tempus Sans ITC" pitchFamily="82" charset="0"/>
              </a:endParaRPr>
            </a:p>
          </p:txBody>
        </p:sp>
        <p:pic>
          <p:nvPicPr>
            <p:cNvPr id="14" name="Picture 7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6021089" y="5084763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15" name="Picture 8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92514" y="3732213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16" name="Picture 9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76639" y="2420938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17" name="Picture 10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76639" y="981075"/>
              <a:ext cx="776288" cy="776288"/>
            </a:xfrm>
            <a:prstGeom prst="rect">
              <a:avLst/>
            </a:prstGeom>
            <a:noFill/>
          </p:spPr>
        </p:pic>
      </p:grpSp>
      <p:sp>
        <p:nvSpPr>
          <p:cNvPr id="2" name="Oval 1"/>
          <p:cNvSpPr/>
          <p:nvPr/>
        </p:nvSpPr>
        <p:spPr>
          <a:xfrm>
            <a:off x="4511824" y="5062872"/>
            <a:ext cx="2664296" cy="13618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>
                <a:solidFill>
                  <a:srgbClr val="FF0000"/>
                </a:solidFill>
                <a:latin typeface="Tempus Sans ITC" pitchFamily="82" charset="0"/>
              </a:rPr>
              <a:t>24</a:t>
            </a:r>
          </a:p>
        </p:txBody>
      </p:sp>
      <p:sp>
        <p:nvSpPr>
          <p:cNvPr id="18" name="Oval 17"/>
          <p:cNvSpPr/>
          <p:nvPr/>
        </p:nvSpPr>
        <p:spPr>
          <a:xfrm>
            <a:off x="3287688" y="404664"/>
            <a:ext cx="3888432" cy="13618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>
                <a:solidFill>
                  <a:srgbClr val="FF0000"/>
                </a:solidFill>
                <a:latin typeface="Tempus Sans ITC" pitchFamily="82" charset="0"/>
              </a:rPr>
              <a:t>80</a:t>
            </a:r>
          </a:p>
        </p:txBody>
      </p:sp>
      <p:sp>
        <p:nvSpPr>
          <p:cNvPr id="19" name="Oval 18"/>
          <p:cNvSpPr/>
          <p:nvPr/>
        </p:nvSpPr>
        <p:spPr>
          <a:xfrm>
            <a:off x="2639616" y="2153444"/>
            <a:ext cx="5328592" cy="2368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rgbClr val="FF0000"/>
                </a:solidFill>
                <a:latin typeface="Tempus Sans ITC" pitchFamily="82" charset="0"/>
              </a:rPr>
              <a:t>104</a:t>
            </a:r>
          </a:p>
        </p:txBody>
      </p:sp>
    </p:spTree>
    <p:extLst>
      <p:ext uri="{BB962C8B-B14F-4D97-AF65-F5344CB8AC3E}">
        <p14:creationId xmlns:p14="http://schemas.microsoft.com/office/powerpoint/2010/main" val="2434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Grid Method: 26x4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40746"/>
              </p:ext>
            </p:extLst>
          </p:nvPr>
        </p:nvGraphicFramePr>
        <p:xfrm>
          <a:off x="1184835" y="2777066"/>
          <a:ext cx="360231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893"/>
                <a:gridCol w="224242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   4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80</a:t>
                      </a:r>
                      <a:endParaRPr lang="en-GB" sz="6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6600" baseline="0" dirty="0" smtClean="0">
                          <a:latin typeface="Comic Sans MS" panose="030F0702030302020204" pitchFamily="66" charset="0"/>
                        </a:rPr>
                        <a:t>  6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24</a:t>
                      </a:r>
                      <a:endParaRPr lang="en-GB" sz="6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78071" y="2649071"/>
            <a:ext cx="51771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80 +24 = 104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  80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+ </a:t>
            </a:r>
            <a:r>
              <a:rPr lang="en-GB" sz="3600" u="sng" dirty="0" smtClean="0">
                <a:latin typeface="Comic Sans MS" panose="030F0702030302020204" pitchFamily="66" charset="0"/>
              </a:rPr>
              <a:t>24</a:t>
            </a:r>
          </a:p>
          <a:p>
            <a:r>
              <a:rPr lang="en-GB" sz="3600" u="sng" dirty="0">
                <a:latin typeface="Comic Sans MS" panose="030F0702030302020204" pitchFamily="66" charset="0"/>
              </a:rPr>
              <a:t> </a:t>
            </a:r>
            <a:r>
              <a:rPr lang="en-GB" sz="3600" u="sng" dirty="0" smtClean="0">
                <a:latin typeface="Comic Sans MS" panose="030F0702030302020204" pitchFamily="66" charset="0"/>
              </a:rPr>
              <a:t>104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478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6830294" y="1304639"/>
            <a:ext cx="1944216" cy="1458162"/>
          </a:xfrm>
          <a:prstGeom prst="wedgeRoundRectCallout">
            <a:avLst>
              <a:gd name="adj1" fmla="val -54024"/>
              <a:gd name="adj2" fmla="val 9524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itchFamily="2" charset="0"/>
              </a:rPr>
              <a:t>What is the fact family?</a:t>
            </a:r>
          </a:p>
        </p:txBody>
      </p:sp>
      <p:pic>
        <p:nvPicPr>
          <p:cNvPr id="11" name="Picture 10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65" y="3645024"/>
            <a:ext cx="1787990" cy="12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2290483" y="2142304"/>
            <a:ext cx="3660962" cy="1019678"/>
          </a:xfrm>
          <a:prstGeom prst="wedgeRoundRectCallout">
            <a:avLst>
              <a:gd name="adj1" fmla="val 40040"/>
              <a:gd name="adj2" fmla="val 819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950" b="1" dirty="0">
                <a:solidFill>
                  <a:prstClr val="black"/>
                </a:solidFill>
                <a:latin typeface="Segoe Print" pitchFamily="2" charset="0"/>
              </a:rPr>
              <a:t>8x0.9=7.2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66902" y="4047438"/>
            <a:ext cx="2000519" cy="1785097"/>
            <a:chOff x="457200" y="4253582"/>
            <a:chExt cx="2667359" cy="2380129"/>
          </a:xfrm>
        </p:grpSpPr>
        <p:sp>
          <p:nvSpPr>
            <p:cNvPr id="6" name="Isosceles Triangle 5"/>
            <p:cNvSpPr/>
            <p:nvPr/>
          </p:nvSpPr>
          <p:spPr>
            <a:xfrm>
              <a:off x="457200" y="4253582"/>
              <a:ext cx="2667359" cy="2299447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16242" y="5997474"/>
              <a:ext cx="833717" cy="636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7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9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6396" y="5997474"/>
              <a:ext cx="833717" cy="636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7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8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85353" y="4824687"/>
              <a:ext cx="984158" cy="63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7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72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968504" y="4561786"/>
            <a:ext cx="2531409" cy="1270748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latin typeface="Segoe Print" panose="02000600000000000000" pitchFamily="2" charset="0"/>
              </a:rPr>
              <a:t>Eight lots of nine tenths is seventy two tenths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65953" y="5013520"/>
            <a:ext cx="838971" cy="408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chemeClr val="bg1"/>
                </a:solidFill>
                <a:latin typeface="Segoe Print" panose="02000600000000000000" pitchFamily="2" charset="0"/>
              </a:rPr>
              <a:t>x÷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9260115" y="377371"/>
            <a:ext cx="2714172" cy="2017486"/>
          </a:xfrm>
          <a:prstGeom prst="wedgeEllipseCallout">
            <a:avLst>
              <a:gd name="adj1" fmla="val -57251"/>
              <a:gd name="adj2" fmla="val 148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lot of place value work will have been done to underpin this understanding.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35230" y="1207363"/>
            <a:ext cx="6156684" cy="3883647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950" b="1" dirty="0">
                  <a:solidFill>
                    <a:prstClr val="black"/>
                  </a:solidFill>
                  <a:latin typeface="Segoe Print" pitchFamily="2" charset="0"/>
                </a:rPr>
                <a:t>8x0.9=7.2</a:t>
              </a:r>
            </a:p>
            <a:p>
              <a:pPr algn="ctr"/>
              <a:r>
                <a:rPr lang="en-GB" sz="4950" b="1" dirty="0">
                  <a:solidFill>
                    <a:prstClr val="black"/>
                  </a:solidFill>
                  <a:latin typeface="Segoe Print" pitchFamily="2" charset="0"/>
                </a:rPr>
                <a:t>0.9x8=7.2</a:t>
              </a:r>
            </a:p>
            <a:p>
              <a:pPr algn="ctr"/>
              <a:r>
                <a:rPr lang="en-GB" sz="4950" b="1" dirty="0">
                  <a:solidFill>
                    <a:prstClr val="black"/>
                  </a:solidFill>
                  <a:latin typeface="Segoe Print" pitchFamily="2" charset="0"/>
                </a:rPr>
                <a:t>7.2÷8</a:t>
              </a:r>
              <a:r>
                <a:rPr lang="en-GB" sz="4950" b="1" dirty="0">
                  <a:solidFill>
                    <a:prstClr val="black"/>
                  </a:solidFill>
                  <a:latin typeface="Segoe Print"/>
                </a:rPr>
                <a:t>=0.9</a:t>
              </a:r>
            </a:p>
            <a:p>
              <a:pPr algn="ctr"/>
              <a:r>
                <a:rPr lang="en-GB" sz="4950" b="1" dirty="0">
                  <a:solidFill>
                    <a:prstClr val="black"/>
                  </a:solidFill>
                  <a:latin typeface="Segoe Print" pitchFamily="2" charset="0"/>
                </a:rPr>
                <a:t>7.2÷0.9=8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97" y="4509120"/>
            <a:ext cx="1787990" cy="12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48" y="4258888"/>
            <a:ext cx="1232078" cy="17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423592" y="1556793"/>
            <a:ext cx="7449318" cy="401117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000" b="1" dirty="0">
              <a:latin typeface="Tempus Sans ITC" pitchFamily="8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latin typeface="Tempus Sans ITC" pitchFamily="82" charset="0"/>
              </a:rPr>
              <a:t>Write down the fact family for </a:t>
            </a:r>
            <a:br>
              <a:rPr lang="en-GB" sz="6000" b="1" dirty="0">
                <a:latin typeface="Tempus Sans ITC" pitchFamily="82" charset="0"/>
              </a:rPr>
            </a:br>
            <a:r>
              <a:rPr lang="en-GB" sz="6000" b="1" dirty="0">
                <a:latin typeface="Tempus Sans ITC" pitchFamily="82" charset="0"/>
              </a:rPr>
              <a:t>3 x 0.6 = 1.8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75520" y="260648"/>
            <a:ext cx="3960440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empus Sans ITC" pitchFamily="82" charset="0"/>
              </a:rPr>
              <a:t>It’s Nothing New !!</a:t>
            </a:r>
          </a:p>
        </p:txBody>
      </p:sp>
    </p:spTree>
    <p:extLst>
      <p:ext uri="{BB962C8B-B14F-4D97-AF65-F5344CB8AC3E}">
        <p14:creationId xmlns:p14="http://schemas.microsoft.com/office/powerpoint/2010/main" val="41513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1721" y="1097479"/>
            <a:ext cx="7168558" cy="4663042"/>
            <a:chOff x="987721" y="1097479"/>
            <a:chExt cx="7168558" cy="4663042"/>
          </a:xfrm>
          <a:solidFill>
            <a:schemeClr val="bg1">
              <a:lumMod val="85000"/>
            </a:schemeClr>
          </a:solidFill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3506" t="2581" r="717" b="6646"/>
            <a:stretch>
              <a:fillRect/>
            </a:stretch>
          </p:blipFill>
          <p:spPr bwMode="auto">
            <a:xfrm>
              <a:off x="987721" y="1097479"/>
              <a:ext cx="7168558" cy="46630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rthographicFron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  <p:sp>
          <p:nvSpPr>
            <p:cNvPr id="12" name="Rectangle 11"/>
            <p:cNvSpPr/>
            <p:nvPr/>
          </p:nvSpPr>
          <p:spPr bwMode="auto">
            <a:xfrm>
              <a:off x="2195736" y="1700808"/>
              <a:ext cx="4824536" cy="338437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600" b="1" dirty="0">
                  <a:latin typeface="Tempus Sans ITC" pitchFamily="82" charset="0"/>
                </a:rPr>
                <a:t>3x0.6=1.8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600" b="1" dirty="0">
                  <a:latin typeface="Tempus Sans ITC" pitchFamily="82" charset="0"/>
                </a:rPr>
                <a:t>0.6x3=1.8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600" b="1" dirty="0">
                  <a:latin typeface="Tempus Sans ITC" pitchFamily="82" charset="0"/>
                </a:rPr>
                <a:t>1.8÷3=0.6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600" b="1" dirty="0">
                  <a:latin typeface="Tempus Sans ITC" pitchFamily="82" charset="0"/>
                </a:rPr>
                <a:t>1.8÷0.6=3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62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423592" y="980728"/>
            <a:ext cx="7488832" cy="532859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000" b="1" dirty="0">
              <a:latin typeface="Tempus Sans ITC" pitchFamily="8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latin typeface="Tempus Sans ITC" pitchFamily="82" charset="0"/>
              </a:rPr>
              <a:t>How do you multiply a decimal by a 1 digit number?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75520" y="260648"/>
            <a:ext cx="30963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empus Sans ITC" pitchFamily="82" charset="0"/>
              </a:rPr>
              <a:t>Calculations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320136" y="476672"/>
            <a:ext cx="3024336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latin typeface="Tempus Sans ITC" pitchFamily="82" charset="0"/>
              </a:rPr>
              <a:t>1.3 </a:t>
            </a:r>
            <a:r>
              <a:rPr lang="en-GB" sz="5400" b="1" dirty="0">
                <a:latin typeface="Tempus Sans ITC" pitchFamily="82" charset="0"/>
              </a:rPr>
              <a:t>x </a:t>
            </a:r>
            <a:r>
              <a:rPr lang="en-GB" sz="5400" b="1" dirty="0" smtClean="0">
                <a:latin typeface="Tempus Sans ITC" pitchFamily="82" charset="0"/>
              </a:rPr>
              <a:t>6 </a:t>
            </a:r>
            <a:r>
              <a:rPr lang="en-GB" sz="5400" b="1" dirty="0">
                <a:latin typeface="Tempus Sans ITC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288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512" y="1596135"/>
            <a:ext cx="5904656" cy="3243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chemeClr val="tx1"/>
                </a:solidFill>
              </a:rPr>
              <a:t>1.3 x 6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752656" y="182564"/>
            <a:ext cx="2663825" cy="6492875"/>
            <a:chOff x="5076527" y="182563"/>
            <a:chExt cx="2663825" cy="6492875"/>
          </a:xfrm>
        </p:grpSpPr>
        <p:sp>
          <p:nvSpPr>
            <p:cNvPr id="19" name="Oval 2"/>
            <p:cNvSpPr>
              <a:spLocks noChangeArrowheads="1"/>
            </p:cNvSpPr>
            <p:nvPr/>
          </p:nvSpPr>
          <p:spPr bwMode="auto">
            <a:xfrm>
              <a:off x="5076527" y="5522913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Partition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decimal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20" name="Oval 3"/>
            <p:cNvSpPr>
              <a:spLocks noChangeArrowheads="1"/>
            </p:cNvSpPr>
            <p:nvPr/>
          </p:nvSpPr>
          <p:spPr bwMode="auto">
            <a:xfrm>
              <a:off x="5076527" y="4187825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Write out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2 questions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5076527" y="2852738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Times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tenths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5076527" y="1517650"/>
              <a:ext cx="2663825" cy="1152525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Times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units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5076527" y="182563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Find the total</a:t>
              </a:r>
              <a:endParaRPr lang="en-US" sz="2000" b="1" dirty="0">
                <a:latin typeface="Tempus Sans ITC" pitchFamily="82" charset="0"/>
              </a:endParaRPr>
            </a:p>
          </p:txBody>
        </p:sp>
        <p:pic>
          <p:nvPicPr>
            <p:cNvPr id="24" name="Picture 7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6021089" y="5084763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25" name="Picture 8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92514" y="3732213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26" name="Picture 9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76639" y="2420938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27" name="Picture 10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76639" y="981075"/>
              <a:ext cx="776288" cy="77628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343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solve any 3d+3d…. </a:t>
            </a:r>
            <a:r>
              <a:rPr lang="en-GB" sz="4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number bonds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3424518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Partition </a:t>
            </a:r>
            <a:r>
              <a:rPr lang="en-GB" dirty="0">
                <a:latin typeface="Comic Sans MS" panose="030F0702030302020204" pitchFamily="66" charset="0"/>
              </a:rPr>
              <a:t>the </a:t>
            </a:r>
            <a:r>
              <a:rPr lang="en-GB" dirty="0" smtClean="0">
                <a:latin typeface="Comic Sans MS" panose="030F0702030302020204" pitchFamily="66" charset="0"/>
              </a:rPr>
              <a:t>two  numbers.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Add the units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Add the tens.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Add the hundreds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Add </a:t>
            </a:r>
            <a:r>
              <a:rPr lang="en-GB" dirty="0" smtClean="0">
                <a:latin typeface="Comic Sans MS" panose="030F0702030302020204" pitchFamily="66" charset="0"/>
              </a:rPr>
              <a:t>the answers up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0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917" y="1337541"/>
            <a:ext cx="41954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261</a:t>
            </a:r>
          </a:p>
          <a:p>
            <a:pPr algn="ctr"/>
            <a:endParaRPr lang="en-GB" sz="4400" dirty="0" smtClean="0">
              <a:latin typeface="Comic Sans MS" panose="030F0702030302020204" pitchFamily="66" charset="0"/>
            </a:endParaRPr>
          </a:p>
          <a:p>
            <a:r>
              <a:rPr lang="en-GB" sz="4400" dirty="0">
                <a:latin typeface="Comic Sans MS" panose="030F0702030302020204" pitchFamily="66" charset="0"/>
              </a:rPr>
              <a:t> </a:t>
            </a:r>
            <a:r>
              <a:rPr lang="en-GB" sz="4400" dirty="0" smtClean="0">
                <a:latin typeface="Comic Sans MS" panose="030F0702030302020204" pitchFamily="66" charset="0"/>
              </a:rPr>
              <a:t> 200   60   1</a:t>
            </a:r>
          </a:p>
          <a:p>
            <a:pPr algn="ctr"/>
            <a:endParaRPr lang="en-GB" sz="44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Down Arrow 7"/>
          <p:cNvSpPr/>
          <p:nvPr/>
        </p:nvSpPr>
        <p:spPr>
          <a:xfrm rot="2308161">
            <a:off x="5428860" y="1929189"/>
            <a:ext cx="448131" cy="753035"/>
          </a:xfrm>
          <a:prstGeom prst="downArrow">
            <a:avLst>
              <a:gd name="adj1" fmla="val 50000"/>
              <a:gd name="adj2" fmla="val 50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21101642">
            <a:off x="6160763" y="2019296"/>
            <a:ext cx="448131" cy="752403"/>
          </a:xfrm>
          <a:prstGeom prst="downArrow">
            <a:avLst>
              <a:gd name="adj1" fmla="val 50000"/>
              <a:gd name="adj2" fmla="val 50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9269612">
            <a:off x="6868343" y="2001176"/>
            <a:ext cx="448131" cy="670330"/>
          </a:xfrm>
          <a:prstGeom prst="downArrow">
            <a:avLst>
              <a:gd name="adj1" fmla="val 50000"/>
              <a:gd name="adj2" fmla="val 50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487389" y="1401410"/>
            <a:ext cx="320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327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 smtClean="0">
                <a:latin typeface="Comic Sans MS" panose="030F0702030302020204" pitchFamily="66" charset="0"/>
              </a:rPr>
              <a:t>300  20  7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9253679">
            <a:off x="10518239" y="2018981"/>
            <a:ext cx="448131" cy="753035"/>
          </a:xfrm>
          <a:prstGeom prst="downArrow">
            <a:avLst>
              <a:gd name="adj1" fmla="val 50000"/>
              <a:gd name="adj2" fmla="val 50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9843824" y="2134393"/>
            <a:ext cx="448131" cy="753035"/>
          </a:xfrm>
          <a:prstGeom prst="downArrow">
            <a:avLst>
              <a:gd name="adj1" fmla="val 50000"/>
              <a:gd name="adj2" fmla="val 50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2308161">
            <a:off x="9213178" y="2027609"/>
            <a:ext cx="448131" cy="753035"/>
          </a:xfrm>
          <a:prstGeom prst="downArrow">
            <a:avLst>
              <a:gd name="adj1" fmla="val 50000"/>
              <a:gd name="adj2" fmla="val 50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455460" y="3935179"/>
            <a:ext cx="68983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1+7=8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60+20=80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200+300=500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261+327=588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512" y="1196752"/>
            <a:ext cx="5904656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chemeClr val="tx1"/>
                </a:solidFill>
              </a:rPr>
              <a:t>1 x 6</a:t>
            </a:r>
          </a:p>
          <a:p>
            <a:pPr algn="ctr"/>
            <a:r>
              <a:rPr lang="en-GB" sz="16600" b="1" dirty="0">
                <a:solidFill>
                  <a:schemeClr val="tx1"/>
                </a:solidFill>
              </a:rPr>
              <a:t>0.3x6</a:t>
            </a:r>
          </a:p>
        </p:txBody>
      </p:sp>
      <p:sp>
        <p:nvSpPr>
          <p:cNvPr id="2" name="Oval 1"/>
          <p:cNvSpPr/>
          <p:nvPr/>
        </p:nvSpPr>
        <p:spPr>
          <a:xfrm>
            <a:off x="4367808" y="5062872"/>
            <a:ext cx="2808312" cy="13618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>
                <a:solidFill>
                  <a:srgbClr val="FF0000"/>
                </a:solidFill>
                <a:latin typeface="Tempus Sans ITC" pitchFamily="82" charset="0"/>
              </a:rPr>
              <a:t>1.8</a:t>
            </a:r>
          </a:p>
        </p:txBody>
      </p:sp>
      <p:sp>
        <p:nvSpPr>
          <p:cNvPr id="18" name="Oval 17"/>
          <p:cNvSpPr/>
          <p:nvPr/>
        </p:nvSpPr>
        <p:spPr>
          <a:xfrm>
            <a:off x="3719736" y="404664"/>
            <a:ext cx="2880320" cy="13618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>
                <a:solidFill>
                  <a:srgbClr val="FF0000"/>
                </a:solidFill>
                <a:latin typeface="Tempus Sans ITC" pitchFamily="82" charset="0"/>
              </a:rPr>
              <a:t>6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752656" y="182564"/>
            <a:ext cx="2663825" cy="6492875"/>
            <a:chOff x="5076527" y="182563"/>
            <a:chExt cx="2663825" cy="6492875"/>
          </a:xfrm>
        </p:grpSpPr>
        <p:sp>
          <p:nvSpPr>
            <p:cNvPr id="20" name="Oval 2"/>
            <p:cNvSpPr>
              <a:spLocks noChangeArrowheads="1"/>
            </p:cNvSpPr>
            <p:nvPr/>
          </p:nvSpPr>
          <p:spPr bwMode="auto">
            <a:xfrm>
              <a:off x="5076527" y="5522913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Partition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decimal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21" name="Oval 3"/>
            <p:cNvSpPr>
              <a:spLocks noChangeArrowheads="1"/>
            </p:cNvSpPr>
            <p:nvPr/>
          </p:nvSpPr>
          <p:spPr bwMode="auto">
            <a:xfrm>
              <a:off x="5076527" y="4187825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Write out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2 questions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5076527" y="2852738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Times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tenths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5076527" y="1517650"/>
              <a:ext cx="2663825" cy="1152525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Times</a:t>
              </a:r>
            </a:p>
            <a:p>
              <a:pPr algn="ctr"/>
              <a:r>
                <a:rPr lang="en-GB" sz="2000" b="1" dirty="0">
                  <a:latin typeface="Tempus Sans ITC" pitchFamily="82" charset="0"/>
                </a:rPr>
                <a:t>the units</a:t>
              </a:r>
              <a:endParaRPr lang="en-US" sz="2000" b="1" dirty="0">
                <a:latin typeface="Tempus Sans ITC" pitchFamily="82" charset="0"/>
              </a:endParaRPr>
            </a:p>
          </p:txBody>
        </p:sp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5076527" y="182563"/>
              <a:ext cx="2663825" cy="1152525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2000" b="1" dirty="0">
                  <a:latin typeface="Tempus Sans ITC" pitchFamily="82" charset="0"/>
                </a:rPr>
                <a:t>Find the total</a:t>
              </a:r>
              <a:endParaRPr lang="en-US" sz="2000" b="1" dirty="0">
                <a:latin typeface="Tempus Sans ITC" pitchFamily="82" charset="0"/>
              </a:endParaRPr>
            </a:p>
          </p:txBody>
        </p:sp>
        <p:pic>
          <p:nvPicPr>
            <p:cNvPr id="25" name="Picture 7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6021089" y="5084763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26" name="Picture 8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92514" y="3732213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27" name="Picture 9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76639" y="2420938"/>
              <a:ext cx="776288" cy="776287"/>
            </a:xfrm>
            <a:prstGeom prst="rect">
              <a:avLst/>
            </a:prstGeom>
            <a:noFill/>
          </p:spPr>
        </p:pic>
        <p:pic>
          <p:nvPicPr>
            <p:cNvPr id="28" name="Picture 10" descr="j043980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037468">
              <a:off x="5976639" y="981075"/>
              <a:ext cx="776288" cy="776288"/>
            </a:xfrm>
            <a:prstGeom prst="rect">
              <a:avLst/>
            </a:prstGeom>
            <a:noFill/>
          </p:spPr>
        </p:pic>
      </p:grpSp>
      <p:sp>
        <p:nvSpPr>
          <p:cNvPr id="15" name="Oval 14"/>
          <p:cNvSpPr/>
          <p:nvPr/>
        </p:nvSpPr>
        <p:spPr>
          <a:xfrm>
            <a:off x="89560" y="2490154"/>
            <a:ext cx="5328592" cy="2368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srgbClr val="FF0000"/>
                </a:solidFill>
                <a:latin typeface="Tempus Sans ITC" pitchFamily="82" charset="0"/>
              </a:rPr>
              <a:t>7.8</a:t>
            </a:r>
            <a:endParaRPr lang="en-GB" sz="16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Grid Method: 1.3 x 6 = 7.8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69166"/>
              </p:ext>
            </p:extLst>
          </p:nvPr>
        </p:nvGraphicFramePr>
        <p:xfrm>
          <a:off x="1184835" y="2777066"/>
          <a:ext cx="360231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683"/>
                <a:gridCol w="212463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 6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6</a:t>
                      </a:r>
                      <a:endParaRPr lang="en-GB" sz="6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6600" baseline="0" dirty="0" smtClean="0">
                          <a:latin typeface="Comic Sans MS" panose="030F0702030302020204" pitchFamily="66" charset="0"/>
                        </a:rPr>
                        <a:t>0.3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1.8</a:t>
                      </a:r>
                      <a:endParaRPr lang="en-GB" sz="6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78071" y="2649071"/>
            <a:ext cx="51771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6+1.8=7.8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6+1=7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7+0.8=7.8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 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77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12" y="11841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2dx2d Grid Method  62x47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28026"/>
              </p:ext>
            </p:extLst>
          </p:nvPr>
        </p:nvGraphicFramePr>
        <p:xfrm>
          <a:off x="606612" y="1690688"/>
          <a:ext cx="634551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6"/>
                <a:gridCol w="2528047"/>
                <a:gridCol w="22187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   60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  2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2400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  80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  7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  420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latin typeface="Comic Sans MS" panose="030F0702030302020204" pitchFamily="66" charset="0"/>
                        </a:rPr>
                        <a:t>  14</a:t>
                      </a:r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3926" y="5227559"/>
            <a:ext cx="2409045" cy="11079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2820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0212" y="5200095"/>
            <a:ext cx="2241917" cy="11079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 </a:t>
            </a:r>
            <a:r>
              <a:rPr lang="en-GB" sz="6600" dirty="0" smtClean="0">
                <a:latin typeface="Comic Sans MS" panose="030F0702030302020204" pitchFamily="66" charset="0"/>
              </a:rPr>
              <a:t> 94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972" y="1690688"/>
            <a:ext cx="2895600" cy="313932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  2820</a:t>
            </a:r>
          </a:p>
          <a:p>
            <a:r>
              <a:rPr lang="en-GB" sz="6600" dirty="0" smtClean="0">
                <a:latin typeface="Comic Sans MS" panose="030F0702030302020204" pitchFamily="66" charset="0"/>
              </a:rPr>
              <a:t>+</a:t>
            </a:r>
            <a:r>
              <a:rPr lang="en-GB" sz="6600" u="sng" dirty="0" smtClean="0">
                <a:latin typeface="Comic Sans MS" panose="030F0702030302020204" pitchFamily="66" charset="0"/>
              </a:rPr>
              <a:t>     94</a:t>
            </a:r>
          </a:p>
          <a:p>
            <a:r>
              <a:rPr lang="en-GB" sz="6600" dirty="0" smtClean="0">
                <a:latin typeface="Comic Sans MS" panose="030F0702030302020204" pitchFamily="66" charset="0"/>
              </a:rPr>
              <a:t>  2914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6429829" y="4354286"/>
            <a:ext cx="2104571" cy="222068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Line up the columns!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8850940" y="3990216"/>
            <a:ext cx="3341060" cy="30419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Use a written method to add larger numbers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9458" y="4797862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2dx2d expanded method    62x47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 </a:t>
            </a:r>
            <a:r>
              <a:rPr lang="en-GB" sz="4000" dirty="0" smtClean="0">
                <a:latin typeface="Comic Sans MS" panose="030F0702030302020204" pitchFamily="66" charset="0"/>
              </a:rPr>
              <a:t>     62</a:t>
            </a: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 </a:t>
            </a:r>
            <a:r>
              <a:rPr lang="en-GB" sz="4000" dirty="0" smtClean="0">
                <a:latin typeface="Comic Sans MS" panose="030F0702030302020204" pitchFamily="66" charset="0"/>
              </a:rPr>
              <a:t>x   </a:t>
            </a:r>
            <a:r>
              <a:rPr lang="en-GB" sz="4000" u="sng" dirty="0" smtClean="0">
                <a:latin typeface="Comic Sans MS" panose="030F0702030302020204" pitchFamily="66" charset="0"/>
              </a:rPr>
              <a:t>47</a:t>
            </a: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 </a:t>
            </a:r>
            <a:r>
              <a:rPr lang="en-GB" sz="4000" dirty="0" smtClean="0">
                <a:latin typeface="Comic Sans MS" panose="030F0702030302020204" pitchFamily="66" charset="0"/>
              </a:rPr>
              <a:t>     </a:t>
            </a:r>
            <a:r>
              <a:rPr lang="en-GB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14</a:t>
            </a:r>
            <a:r>
              <a:rPr lang="en-GB" sz="4000" dirty="0" smtClean="0">
                <a:latin typeface="Comic Sans MS" panose="030F0702030302020204" pitchFamily="66" charset="0"/>
              </a:rPr>
              <a:t>  </a:t>
            </a:r>
            <a:r>
              <a:rPr lang="en-GB" sz="4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7x2=14</a:t>
            </a:r>
          </a:p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 + </a:t>
            </a:r>
            <a:r>
              <a:rPr lang="en-GB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42</a:t>
            </a:r>
            <a:r>
              <a:rPr lang="en-GB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0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7x60=420</a:t>
            </a: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 </a:t>
            </a:r>
            <a:r>
              <a:rPr lang="en-GB" sz="4000" dirty="0" smtClean="0">
                <a:latin typeface="Comic Sans MS" panose="030F0702030302020204" pitchFamily="66" charset="0"/>
              </a:rPr>
              <a:t>+   </a:t>
            </a:r>
            <a:r>
              <a:rPr lang="en-GB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80</a:t>
            </a:r>
            <a:r>
              <a:rPr lang="en-GB" sz="4000" dirty="0" smtClean="0">
                <a:latin typeface="Comic Sans MS" panose="030F0702030302020204" pitchFamily="66" charset="0"/>
              </a:rPr>
              <a:t>  </a:t>
            </a:r>
            <a:r>
              <a:rPr lang="en-GB" sz="4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sz="4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0x2=80</a:t>
            </a: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 +</a:t>
            </a:r>
            <a:r>
              <a:rPr lang="en-GB" sz="40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2400</a:t>
            </a:r>
            <a:r>
              <a:rPr lang="en-GB" sz="4000" dirty="0" smtClean="0">
                <a:latin typeface="Comic Sans MS" panose="030F0702030302020204" pitchFamily="66" charset="0"/>
              </a:rPr>
              <a:t>  </a:t>
            </a:r>
            <a:r>
              <a:rPr lang="en-GB" sz="4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40x60=2400</a:t>
            </a:r>
          </a:p>
          <a:p>
            <a:pPr marL="0" indent="0">
              <a:buNone/>
            </a:pPr>
            <a:r>
              <a:rPr lang="en-GB" sz="4000" i="1" dirty="0">
                <a:latin typeface="Comic Sans MS" panose="030F0702030302020204" pitchFamily="66" charset="0"/>
              </a:rPr>
              <a:t> </a:t>
            </a:r>
            <a:r>
              <a:rPr lang="en-GB" sz="4000" i="1" dirty="0" smtClean="0">
                <a:latin typeface="Comic Sans MS" panose="030F0702030302020204" pitchFamily="66" charset="0"/>
              </a:rPr>
              <a:t> </a:t>
            </a:r>
            <a:r>
              <a:rPr lang="en-GB" sz="4000" b="1" i="1" u="sng" dirty="0" smtClean="0">
                <a:latin typeface="Comic Sans MS" panose="030F0702030302020204" pitchFamily="66" charset="0"/>
              </a:rPr>
              <a:t>2914</a:t>
            </a:r>
          </a:p>
          <a:p>
            <a:pPr marL="0" indent="0">
              <a:buNone/>
            </a:pPr>
            <a:r>
              <a:rPr lang="en-GB" sz="4000" b="1" i="1" u="sng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4973" y="616935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2dx2d compact method   62x47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2514" y="1520825"/>
            <a:ext cx="108312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 </a:t>
            </a:r>
            <a:r>
              <a:rPr lang="en-GB" sz="4000" dirty="0" smtClean="0">
                <a:latin typeface="Comic Sans MS" panose="030F0702030302020204" pitchFamily="66" charset="0"/>
              </a:rPr>
              <a:t>      62</a:t>
            </a: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 </a:t>
            </a:r>
            <a:r>
              <a:rPr lang="en-GB" sz="4000" dirty="0" smtClean="0">
                <a:latin typeface="Comic Sans MS" panose="030F0702030302020204" pitchFamily="66" charset="0"/>
              </a:rPr>
              <a:t>x    </a:t>
            </a:r>
            <a:r>
              <a:rPr lang="en-GB" sz="4000" u="sng" dirty="0" smtClean="0">
                <a:latin typeface="Comic Sans MS" panose="030F0702030302020204" pitchFamily="66" charset="0"/>
              </a:rPr>
              <a:t>47</a:t>
            </a:r>
          </a:p>
          <a:p>
            <a:pPr marL="0" indent="0">
              <a:buNone/>
            </a:pPr>
            <a:r>
              <a:rPr lang="en-GB" sz="4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n-GB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434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+ </a:t>
            </a:r>
            <a:r>
              <a:rPr lang="en-GB" sz="40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2480</a:t>
            </a:r>
          </a:p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   </a:t>
            </a:r>
            <a:r>
              <a:rPr lang="en-GB" sz="4000" b="1" u="sng" dirty="0" smtClean="0">
                <a:latin typeface="Comic Sans MS" panose="030F0702030302020204" pitchFamily="66" charset="0"/>
              </a:rPr>
              <a:t>2914</a:t>
            </a:r>
          </a:p>
          <a:p>
            <a:pPr marL="0" indent="0">
              <a:buNone/>
            </a:pPr>
            <a:r>
              <a:rPr lang="en-GB" sz="4000" b="1" i="1" u="sng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1774" y="4797753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4287" y="3227427"/>
            <a:ext cx="31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759202" y="1536966"/>
            <a:ext cx="3512457" cy="1875127"/>
          </a:xfrm>
          <a:prstGeom prst="wedgeEllipseCallout">
            <a:avLst>
              <a:gd name="adj1" fmla="val -86948"/>
              <a:gd name="adj2" fmla="val 33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Multiply everything on the top by 7, working right to left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515430" y="3226680"/>
            <a:ext cx="4245426" cy="2830897"/>
          </a:xfrm>
          <a:prstGeom prst="wedgeEllipseCallout">
            <a:avLst>
              <a:gd name="adj1" fmla="val -125090"/>
              <a:gd name="adj2" fmla="val -26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Multiply everything on the top by 40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(That’s the same as multiplying everything by 4, then by 10, that’s why we put a 0 first – to show we are multiplying by a multiple of 10).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Division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Link to multiplication – tables knowledge is crucial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Language of “multiples”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Numbers are considered in terms of “multiples” of another number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Anything left over? (remainders)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start with multiples of 2, 5, 10 and work up as more tables are mastered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7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96" y="13742"/>
            <a:ext cx="9118104" cy="68442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775520" y="260648"/>
            <a:ext cx="30963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empus Sans ITC" pitchFamily="82" charset="0"/>
              </a:rPr>
              <a:t>Calculations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36160" y="260648"/>
            <a:ext cx="2808312" cy="720080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Tempus Sans ITC" pitchFamily="82" charset="0"/>
              </a:rPr>
              <a:t>Example 1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9536" y="1340769"/>
            <a:ext cx="4716524" cy="233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189566" y="4293097"/>
            <a:ext cx="4176464" cy="2008995"/>
          </a:xfrm>
          <a:prstGeom prst="wedgeRoundRectCallout">
            <a:avLst>
              <a:gd name="adj1" fmla="val 91189"/>
              <a:gd name="adj2" fmla="val -21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What is the biggest multiple of 9 you can take out of 60?</a:t>
            </a:r>
          </a:p>
        </p:txBody>
      </p:sp>
      <p:pic>
        <p:nvPicPr>
          <p:cNvPr id="10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4087543"/>
            <a:ext cx="1800200" cy="255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ular Callout 10"/>
          <p:cNvSpPr/>
          <p:nvPr/>
        </p:nvSpPr>
        <p:spPr bwMode="auto">
          <a:xfrm>
            <a:off x="7392144" y="1345721"/>
            <a:ext cx="2448272" cy="1760103"/>
          </a:xfrm>
          <a:prstGeom prst="wedgeRoundRectCallout">
            <a:avLst>
              <a:gd name="adj1" fmla="val -2827"/>
              <a:gd name="adj2" fmla="val 910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Is there anything left over?</a:t>
            </a:r>
          </a:p>
        </p:txBody>
      </p:sp>
    </p:spTree>
    <p:extLst>
      <p:ext uri="{BB962C8B-B14F-4D97-AF65-F5344CB8AC3E}">
        <p14:creationId xmlns:p14="http://schemas.microsoft.com/office/powerpoint/2010/main" val="22769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96" y="13742"/>
            <a:ext cx="9118104" cy="68442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775520" y="260648"/>
            <a:ext cx="30963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empus Sans ITC" pitchFamily="82" charset="0"/>
              </a:rPr>
              <a:t>Calculations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36160" y="260648"/>
            <a:ext cx="2808312" cy="720080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Tempus Sans ITC" pitchFamily="82" charset="0"/>
              </a:rPr>
              <a:t>Example 1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9536" y="1340769"/>
            <a:ext cx="4716524" cy="233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189566" y="4293097"/>
            <a:ext cx="4176464" cy="2008995"/>
          </a:xfrm>
          <a:prstGeom prst="wedgeRoundRectCallout">
            <a:avLst>
              <a:gd name="adj1" fmla="val 91189"/>
              <a:gd name="adj2" fmla="val -21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What is the biggest multiple of 9 you can take out of 60?</a:t>
            </a:r>
          </a:p>
        </p:txBody>
      </p:sp>
      <p:pic>
        <p:nvPicPr>
          <p:cNvPr id="10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4087543"/>
            <a:ext cx="1800200" cy="255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ular Callout 10"/>
          <p:cNvSpPr/>
          <p:nvPr/>
        </p:nvSpPr>
        <p:spPr bwMode="auto">
          <a:xfrm>
            <a:off x="7392144" y="1345721"/>
            <a:ext cx="2448272" cy="1760103"/>
          </a:xfrm>
          <a:prstGeom prst="wedgeRoundRectCallout">
            <a:avLst>
              <a:gd name="adj1" fmla="val -2827"/>
              <a:gd name="adj2" fmla="val 910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Is there anything left over?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3622" y="3933056"/>
            <a:ext cx="3168352" cy="271365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4936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96" y="13742"/>
            <a:ext cx="9118104" cy="68442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775520" y="260648"/>
            <a:ext cx="30963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empus Sans ITC" pitchFamily="82" charset="0"/>
              </a:rPr>
              <a:t>Calculations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36160" y="260648"/>
            <a:ext cx="2808312" cy="720080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Tempus Sans ITC" pitchFamily="82" charset="0"/>
              </a:rPr>
              <a:t>Example 1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9536" y="1340769"/>
            <a:ext cx="4716524" cy="233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189566" y="4293097"/>
            <a:ext cx="4176464" cy="2008995"/>
          </a:xfrm>
          <a:prstGeom prst="wedgeRoundRectCallout">
            <a:avLst>
              <a:gd name="adj1" fmla="val 91189"/>
              <a:gd name="adj2" fmla="val -21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What is the biggest multiple of 9 you can take out of 60?</a:t>
            </a:r>
          </a:p>
        </p:txBody>
      </p:sp>
      <p:pic>
        <p:nvPicPr>
          <p:cNvPr id="10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4087543"/>
            <a:ext cx="1800200" cy="255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ular Callout 10"/>
          <p:cNvSpPr/>
          <p:nvPr/>
        </p:nvSpPr>
        <p:spPr bwMode="auto">
          <a:xfrm>
            <a:off x="7392144" y="1345721"/>
            <a:ext cx="2448272" cy="1760103"/>
          </a:xfrm>
          <a:prstGeom prst="wedgeRoundRectCallout">
            <a:avLst>
              <a:gd name="adj1" fmla="val -2827"/>
              <a:gd name="adj2" fmla="val 910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Is there anything left over?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3622" y="3933056"/>
            <a:ext cx="3168352" cy="271365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/>
              <a:t>54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3107" y="1345721"/>
            <a:ext cx="1872208" cy="18119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50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96" y="13742"/>
            <a:ext cx="9118104" cy="68442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775520" y="260648"/>
            <a:ext cx="30963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empus Sans ITC" pitchFamily="82" charset="0"/>
              </a:rPr>
              <a:t>Calculations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36160" y="260648"/>
            <a:ext cx="2808312" cy="720080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Tempus Sans ITC" pitchFamily="82" charset="0"/>
              </a:rPr>
              <a:t>Example 2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9536" y="1340769"/>
            <a:ext cx="4716524" cy="233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919536" y="4293097"/>
            <a:ext cx="4446494" cy="2008995"/>
          </a:xfrm>
          <a:prstGeom prst="wedgeRoundRectCallout">
            <a:avLst>
              <a:gd name="adj1" fmla="val 91189"/>
              <a:gd name="adj2" fmla="val -21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What is the biggest multiple of 9 you can take out of 100?</a:t>
            </a:r>
          </a:p>
        </p:txBody>
      </p:sp>
      <p:pic>
        <p:nvPicPr>
          <p:cNvPr id="10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4087543"/>
            <a:ext cx="1800200" cy="255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ular Callout 10"/>
          <p:cNvSpPr/>
          <p:nvPr/>
        </p:nvSpPr>
        <p:spPr bwMode="auto">
          <a:xfrm>
            <a:off x="7392144" y="1345721"/>
            <a:ext cx="2448272" cy="1760103"/>
          </a:xfrm>
          <a:prstGeom prst="wedgeRoundRectCallout">
            <a:avLst>
              <a:gd name="adj1" fmla="val -2827"/>
              <a:gd name="adj2" fmla="val 910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Is there anything left over?</a:t>
            </a:r>
          </a:p>
        </p:txBody>
      </p:sp>
    </p:spTree>
    <p:extLst>
      <p:ext uri="{BB962C8B-B14F-4D97-AF65-F5344CB8AC3E}">
        <p14:creationId xmlns:p14="http://schemas.microsoft.com/office/powerpoint/2010/main" val="14699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I can solve any 2dp + 1dp.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/>
              <a:t>        </a:t>
            </a:r>
            <a:r>
              <a:rPr lang="en-GB" b="1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04447" cy="4351338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Line the numbers up in their columns.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Add the units.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Add the tenths.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Add the hundredths.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Add the totals.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5010" y="1807936"/>
            <a:ext cx="368556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5.7+8.68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5.7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8.68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5+8=13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0.7+0.6=1.3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0.0+0.08=0.08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13+1.3+0.08=14.38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96" y="13742"/>
            <a:ext cx="9118104" cy="68442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775520" y="260648"/>
            <a:ext cx="30963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empus Sans ITC" pitchFamily="82" charset="0"/>
              </a:rPr>
              <a:t>Calculations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36160" y="260648"/>
            <a:ext cx="2808312" cy="720080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Tempus Sans ITC" pitchFamily="82" charset="0"/>
              </a:rPr>
              <a:t>Example 2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9536" y="1340769"/>
            <a:ext cx="4716524" cy="233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chemeClr val="tx1"/>
                </a:solidFill>
              </a:rPr>
              <a:t>100</a:t>
            </a:r>
          </a:p>
        </p:txBody>
      </p:sp>
      <p:pic>
        <p:nvPicPr>
          <p:cNvPr id="10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4087543"/>
            <a:ext cx="1800200" cy="255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ular Callout 10"/>
          <p:cNvSpPr/>
          <p:nvPr/>
        </p:nvSpPr>
        <p:spPr bwMode="auto">
          <a:xfrm>
            <a:off x="7392144" y="1345721"/>
            <a:ext cx="2448272" cy="1760103"/>
          </a:xfrm>
          <a:prstGeom prst="wedgeRoundRectCallout">
            <a:avLst>
              <a:gd name="adj1" fmla="val -2827"/>
              <a:gd name="adj2" fmla="val 910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Is there anything left over?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919536" y="4293097"/>
            <a:ext cx="4446494" cy="2008995"/>
          </a:xfrm>
          <a:prstGeom prst="wedgeRoundRectCallout">
            <a:avLst>
              <a:gd name="adj1" fmla="val 91189"/>
              <a:gd name="adj2" fmla="val -21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What is the biggest multiple of 9 you can take out of 100?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3622" y="3933056"/>
            <a:ext cx="3168352" cy="271365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8786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96" y="13742"/>
            <a:ext cx="9118104" cy="68442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775520" y="260648"/>
            <a:ext cx="30963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empus Sans ITC" pitchFamily="82" charset="0"/>
              </a:rPr>
              <a:t>Calculations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36160" y="260648"/>
            <a:ext cx="2808312" cy="720080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Tempus Sans ITC" pitchFamily="82" charset="0"/>
              </a:rPr>
              <a:t>Example 2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9536" y="1340769"/>
            <a:ext cx="4716524" cy="233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chemeClr val="tx1"/>
                </a:solidFill>
              </a:rPr>
              <a:t>100</a:t>
            </a:r>
          </a:p>
        </p:txBody>
      </p:sp>
      <p:pic>
        <p:nvPicPr>
          <p:cNvPr id="10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4087543"/>
            <a:ext cx="1800200" cy="255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ular Callout 10"/>
          <p:cNvSpPr/>
          <p:nvPr/>
        </p:nvSpPr>
        <p:spPr bwMode="auto">
          <a:xfrm>
            <a:off x="7392144" y="1345721"/>
            <a:ext cx="2448272" cy="1760103"/>
          </a:xfrm>
          <a:prstGeom prst="wedgeRoundRectCallout">
            <a:avLst>
              <a:gd name="adj1" fmla="val -2827"/>
              <a:gd name="adj2" fmla="val 910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Is there anything left over?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3107" y="1345721"/>
            <a:ext cx="1872208" cy="18119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/>
              <a:t>1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919536" y="4293097"/>
            <a:ext cx="4446494" cy="2008995"/>
          </a:xfrm>
          <a:prstGeom prst="wedgeRoundRectCallout">
            <a:avLst>
              <a:gd name="adj1" fmla="val 91189"/>
              <a:gd name="adj2" fmla="val -21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What is the biggest multiple of 9 you can take out of 100?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3622" y="3933056"/>
            <a:ext cx="3168352" cy="271365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2027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863975" y="908051"/>
            <a:ext cx="4895850" cy="3960813"/>
          </a:xfrm>
          <a:prstGeom prst="wedgeRoundRectCallout">
            <a:avLst>
              <a:gd name="adj1" fmla="val -42615"/>
              <a:gd name="adj2" fmla="val 7574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6000" b="1" dirty="0">
                <a:latin typeface="Tempus Sans ITC" pitchFamily="82" charset="0"/>
              </a:rPr>
              <a:t>I now also want to know which multiple!!</a:t>
            </a:r>
          </a:p>
        </p:txBody>
      </p:sp>
    </p:spTree>
    <p:extLst>
      <p:ext uri="{BB962C8B-B14F-4D97-AF65-F5344CB8AC3E}">
        <p14:creationId xmlns:p14="http://schemas.microsoft.com/office/powerpoint/2010/main" val="23930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2"/>
          <p:cNvSpPr>
            <a:spLocks noGrp="1"/>
          </p:cNvSpPr>
          <p:nvPr>
            <p:ph idx="1"/>
          </p:nvPr>
        </p:nvSpPr>
        <p:spPr>
          <a:xfrm>
            <a:off x="1549400" y="14288"/>
            <a:ext cx="9118600" cy="6843712"/>
          </a:xfrm>
        </p:spPr>
        <p:txBody>
          <a:bodyPr/>
          <a:lstStyle/>
          <a:p>
            <a:endParaRPr lang="en-GB" alt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1774826" y="260351"/>
            <a:ext cx="3097213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latin typeface="Tempus Sans ITC" pitchFamily="82" charset="0"/>
              </a:rPr>
              <a:t>Calculations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35864" y="260351"/>
            <a:ext cx="2808287" cy="720725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Tempus Sans ITC" pitchFamily="82" charset="0"/>
              </a:rPr>
              <a:t>Example3</a:t>
            </a:r>
            <a:endParaRPr lang="en-GB" sz="3600" b="1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9288" y="1341438"/>
            <a:ext cx="4716462" cy="176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6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189566" y="3358134"/>
            <a:ext cx="4176464" cy="2008995"/>
          </a:xfrm>
          <a:prstGeom prst="wedgeRoundRectCallout">
            <a:avLst>
              <a:gd name="adj1" fmla="val 91189"/>
              <a:gd name="adj2" fmla="val -21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What is the biggest multiple of 4 you can take out of 26?</a:t>
            </a:r>
          </a:p>
        </p:txBody>
      </p:sp>
      <p:pic>
        <p:nvPicPr>
          <p:cNvPr id="85000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3500438"/>
            <a:ext cx="18002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 bwMode="auto">
          <a:xfrm>
            <a:off x="6636060" y="1345722"/>
            <a:ext cx="3564396" cy="1291191"/>
          </a:xfrm>
          <a:prstGeom prst="wedgeRoundRectCallout">
            <a:avLst>
              <a:gd name="adj1" fmla="val -2827"/>
              <a:gd name="adj2" fmla="val 910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Is there anything left over?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242352" y="5805264"/>
            <a:ext cx="3834426" cy="792088"/>
          </a:xfrm>
          <a:prstGeom prst="wedgeRoundRectCallout">
            <a:avLst>
              <a:gd name="adj1" fmla="val 52446"/>
              <a:gd name="adj2" fmla="val -1446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Which multiple?</a:t>
            </a:r>
          </a:p>
        </p:txBody>
      </p:sp>
    </p:spTree>
    <p:extLst>
      <p:ext uri="{BB962C8B-B14F-4D97-AF65-F5344CB8AC3E}">
        <p14:creationId xmlns:p14="http://schemas.microsoft.com/office/powerpoint/2010/main" val="40446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2"/>
          <p:cNvSpPr>
            <a:spLocks noGrp="1"/>
          </p:cNvSpPr>
          <p:nvPr>
            <p:ph idx="1"/>
          </p:nvPr>
        </p:nvSpPr>
        <p:spPr>
          <a:xfrm>
            <a:off x="1549400" y="14288"/>
            <a:ext cx="9118600" cy="6843712"/>
          </a:xfrm>
        </p:spPr>
        <p:txBody>
          <a:bodyPr/>
          <a:lstStyle/>
          <a:p>
            <a:endParaRPr lang="en-GB" alt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1774826" y="260351"/>
            <a:ext cx="3097213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latin typeface="Tempus Sans ITC" pitchFamily="82" charset="0"/>
              </a:rPr>
              <a:t>Calculations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35864" y="260351"/>
            <a:ext cx="2808287" cy="720725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tx1"/>
                </a:solidFill>
                <a:latin typeface="Tempus Sans ITC" pitchFamily="82" charset="0"/>
              </a:rPr>
              <a:t>Example 3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9288" y="1341438"/>
            <a:ext cx="4716462" cy="176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6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189566" y="3358134"/>
            <a:ext cx="4176464" cy="2008995"/>
          </a:xfrm>
          <a:prstGeom prst="wedgeRoundRectCallout">
            <a:avLst>
              <a:gd name="adj1" fmla="val 91189"/>
              <a:gd name="adj2" fmla="val -21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What is the biggest multiple of 4 you can take out of 26?</a:t>
            </a:r>
          </a:p>
        </p:txBody>
      </p:sp>
      <p:pic>
        <p:nvPicPr>
          <p:cNvPr id="86024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3500438"/>
            <a:ext cx="18002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 bwMode="auto">
          <a:xfrm>
            <a:off x="6636060" y="1345722"/>
            <a:ext cx="3564396" cy="1291191"/>
          </a:xfrm>
          <a:prstGeom prst="wedgeRoundRectCallout">
            <a:avLst>
              <a:gd name="adj1" fmla="val -2827"/>
              <a:gd name="adj2" fmla="val 910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Is there anything left over?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242352" y="5805264"/>
            <a:ext cx="3834426" cy="792088"/>
          </a:xfrm>
          <a:prstGeom prst="wedgeRoundRectCallout">
            <a:avLst>
              <a:gd name="adj1" fmla="val 52446"/>
              <a:gd name="adj2" fmla="val -1446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Which multiple?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4826" y="3262313"/>
            <a:ext cx="2632075" cy="22542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800" b="1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4950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2"/>
          <p:cNvSpPr>
            <a:spLocks noGrp="1"/>
          </p:cNvSpPr>
          <p:nvPr>
            <p:ph idx="1"/>
          </p:nvPr>
        </p:nvSpPr>
        <p:spPr>
          <a:xfrm>
            <a:off x="1549400" y="14288"/>
            <a:ext cx="9118600" cy="6843712"/>
          </a:xfrm>
        </p:spPr>
        <p:txBody>
          <a:bodyPr/>
          <a:lstStyle/>
          <a:p>
            <a:endParaRPr lang="en-GB" alt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1774826" y="260351"/>
            <a:ext cx="3097213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latin typeface="Tempus Sans ITC" pitchFamily="82" charset="0"/>
              </a:rPr>
              <a:t>Calculations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35864" y="260351"/>
            <a:ext cx="2808287" cy="720725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tx1"/>
                </a:solidFill>
                <a:latin typeface="Tempus Sans ITC" pitchFamily="82" charset="0"/>
              </a:rPr>
              <a:t>Example 3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9288" y="1341438"/>
            <a:ext cx="4716462" cy="176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6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189566" y="3358134"/>
            <a:ext cx="4176464" cy="2008995"/>
          </a:xfrm>
          <a:prstGeom prst="wedgeRoundRectCallout">
            <a:avLst>
              <a:gd name="adj1" fmla="val 91189"/>
              <a:gd name="adj2" fmla="val -21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What is the biggest multiple of 4 you can take out of 26?</a:t>
            </a:r>
          </a:p>
        </p:txBody>
      </p:sp>
      <p:pic>
        <p:nvPicPr>
          <p:cNvPr id="87048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3500438"/>
            <a:ext cx="18002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 bwMode="auto">
          <a:xfrm>
            <a:off x="6636060" y="1345722"/>
            <a:ext cx="3564396" cy="1291191"/>
          </a:xfrm>
          <a:prstGeom prst="wedgeRoundRectCallout">
            <a:avLst>
              <a:gd name="adj1" fmla="val -2827"/>
              <a:gd name="adj2" fmla="val 910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Is there anything left over?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242352" y="5805264"/>
            <a:ext cx="3834426" cy="792088"/>
          </a:xfrm>
          <a:prstGeom prst="wedgeRoundRectCallout">
            <a:avLst>
              <a:gd name="adj1" fmla="val 52446"/>
              <a:gd name="adj2" fmla="val -1446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Which multiple?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4826" y="3262313"/>
            <a:ext cx="2632075" cy="22542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800" b="1" dirty="0"/>
              <a:t>24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94601" y="1268413"/>
            <a:ext cx="1768475" cy="15160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5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289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2"/>
          <p:cNvSpPr>
            <a:spLocks noGrp="1"/>
          </p:cNvSpPr>
          <p:nvPr>
            <p:ph idx="1"/>
          </p:nvPr>
        </p:nvSpPr>
        <p:spPr>
          <a:xfrm>
            <a:off x="1549400" y="14288"/>
            <a:ext cx="9118600" cy="6843712"/>
          </a:xfrm>
        </p:spPr>
        <p:txBody>
          <a:bodyPr/>
          <a:lstStyle/>
          <a:p>
            <a:endParaRPr lang="en-GB" alt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1774826" y="260351"/>
            <a:ext cx="3097213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latin typeface="Tempus Sans ITC" pitchFamily="82" charset="0"/>
              </a:rPr>
              <a:t>Calculations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35864" y="260351"/>
            <a:ext cx="2808287" cy="720725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tx1"/>
                </a:solidFill>
                <a:latin typeface="Tempus Sans ITC" pitchFamily="82" charset="0"/>
              </a:rPr>
              <a:t>Example 3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9288" y="1341438"/>
            <a:ext cx="4716462" cy="176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6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189566" y="3358134"/>
            <a:ext cx="4176464" cy="2008995"/>
          </a:xfrm>
          <a:prstGeom prst="wedgeRoundRectCallout">
            <a:avLst>
              <a:gd name="adj1" fmla="val 91189"/>
              <a:gd name="adj2" fmla="val -21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What is the biggest multiple of 4 you can take out of 26?</a:t>
            </a:r>
          </a:p>
        </p:txBody>
      </p:sp>
      <p:pic>
        <p:nvPicPr>
          <p:cNvPr id="88072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3500438"/>
            <a:ext cx="18002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 bwMode="auto">
          <a:xfrm>
            <a:off x="6636060" y="1345722"/>
            <a:ext cx="3564396" cy="1291191"/>
          </a:xfrm>
          <a:prstGeom prst="wedgeRoundRectCallout">
            <a:avLst>
              <a:gd name="adj1" fmla="val -2827"/>
              <a:gd name="adj2" fmla="val 910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Is there anything left over?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242352" y="5805264"/>
            <a:ext cx="3834426" cy="792088"/>
          </a:xfrm>
          <a:prstGeom prst="wedgeRoundRectCallout">
            <a:avLst>
              <a:gd name="adj1" fmla="val 52446"/>
              <a:gd name="adj2" fmla="val -1446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GB" sz="3600" b="1" dirty="0">
                <a:solidFill>
                  <a:schemeClr val="bg1"/>
                </a:solidFill>
                <a:latin typeface="Tempus Sans ITC" pitchFamily="82" charset="0"/>
              </a:rPr>
              <a:t>Which multiple?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4826" y="3262313"/>
            <a:ext cx="2632075" cy="22542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800" b="1" dirty="0"/>
              <a:t>24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94601" y="1268413"/>
            <a:ext cx="1768475" cy="15160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500" b="1" dirty="0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1638" y="5516564"/>
            <a:ext cx="1522412" cy="1304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6th</a:t>
            </a:r>
          </a:p>
        </p:txBody>
      </p:sp>
    </p:spTree>
    <p:extLst>
      <p:ext uri="{BB962C8B-B14F-4D97-AF65-F5344CB8AC3E}">
        <p14:creationId xmlns:p14="http://schemas.microsoft.com/office/powerpoint/2010/main" val="18231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can combine </a:t>
            </a:r>
            <a:r>
              <a:rPr lang="en-GB" sz="3200" dirty="0" smtClean="0">
                <a:latin typeface="Comic Sans MS" panose="030F0702030302020204" pitchFamily="66" charset="0"/>
              </a:rPr>
              <a:t>2 or </a:t>
            </a:r>
            <a:r>
              <a:rPr lang="en-GB" sz="3200" dirty="0">
                <a:latin typeface="Comic Sans MS" panose="030F0702030302020204" pitchFamily="66" charset="0"/>
              </a:rPr>
              <a:t>more tables facts to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solve division with </a:t>
            </a:r>
            <a:r>
              <a:rPr lang="en-GB" sz="3200" dirty="0" smtClean="0">
                <a:latin typeface="Comic Sans MS" panose="030F0702030302020204" pitchFamily="66" charset="0"/>
              </a:rPr>
              <a:t>remainders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Chunking method (division grid)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657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43 ÷ 3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37412"/>
              </p:ext>
            </p:extLst>
          </p:nvPr>
        </p:nvGraphicFramePr>
        <p:xfrm>
          <a:off x="449943" y="2362925"/>
          <a:ext cx="5486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1"/>
                <a:gridCol w="1385168"/>
                <a:gridCol w="159026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3x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825625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down the biggest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multiple</a:t>
            </a:r>
            <a:r>
              <a:rPr lang="en-GB" sz="2400" dirty="0">
                <a:latin typeface="Comic Sans MS" panose="030F0702030302020204" pitchFamily="66" charset="0"/>
              </a:rPr>
              <a:t> you can see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many” lots of” that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 are left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Repeat the first three steps.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Find out how many “lots of” there are by adding.</a:t>
            </a:r>
          </a:p>
        </p:txBody>
      </p:sp>
    </p:spTree>
    <p:extLst>
      <p:ext uri="{BB962C8B-B14F-4D97-AF65-F5344CB8AC3E}">
        <p14:creationId xmlns:p14="http://schemas.microsoft.com/office/powerpoint/2010/main" val="18282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can combine </a:t>
            </a:r>
            <a:r>
              <a:rPr lang="en-GB" sz="3200" dirty="0" smtClean="0">
                <a:latin typeface="Comic Sans MS" panose="030F0702030302020204" pitchFamily="66" charset="0"/>
              </a:rPr>
              <a:t>2 or </a:t>
            </a:r>
            <a:r>
              <a:rPr lang="en-GB" sz="3200" dirty="0">
                <a:latin typeface="Comic Sans MS" panose="030F0702030302020204" pitchFamily="66" charset="0"/>
              </a:rPr>
              <a:t>more tables facts to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solve division with </a:t>
            </a:r>
            <a:r>
              <a:rPr lang="en-GB" sz="3200" dirty="0" smtClean="0">
                <a:latin typeface="Comic Sans MS" panose="030F0702030302020204" pitchFamily="66" charset="0"/>
              </a:rPr>
              <a:t>remainders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Chunking method (division grid)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657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43 ÷ 3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65232"/>
              </p:ext>
            </p:extLst>
          </p:nvPr>
        </p:nvGraphicFramePr>
        <p:xfrm>
          <a:off x="449943" y="2362925"/>
          <a:ext cx="5486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1"/>
                <a:gridCol w="1385168"/>
                <a:gridCol w="159026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3x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825625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down the biggest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multiple</a:t>
            </a:r>
            <a:r>
              <a:rPr lang="en-GB" sz="2400" dirty="0">
                <a:latin typeface="Comic Sans MS" panose="030F0702030302020204" pitchFamily="66" charset="0"/>
              </a:rPr>
              <a:t> you can see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many” lots of” that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 are left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Repeat the first three steps.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Find out how many “lots of” there are by adding.</a:t>
            </a:r>
          </a:p>
        </p:txBody>
      </p:sp>
    </p:spTree>
    <p:extLst>
      <p:ext uri="{BB962C8B-B14F-4D97-AF65-F5344CB8AC3E}">
        <p14:creationId xmlns:p14="http://schemas.microsoft.com/office/powerpoint/2010/main" val="37428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can combine </a:t>
            </a:r>
            <a:r>
              <a:rPr lang="en-GB" sz="3200" dirty="0" smtClean="0">
                <a:latin typeface="Comic Sans MS" panose="030F0702030302020204" pitchFamily="66" charset="0"/>
              </a:rPr>
              <a:t>2 or </a:t>
            </a:r>
            <a:r>
              <a:rPr lang="en-GB" sz="3200" dirty="0">
                <a:latin typeface="Comic Sans MS" panose="030F0702030302020204" pitchFamily="66" charset="0"/>
              </a:rPr>
              <a:t>more tables facts to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solve division with </a:t>
            </a:r>
            <a:r>
              <a:rPr lang="en-GB" sz="3200" dirty="0" smtClean="0">
                <a:latin typeface="Comic Sans MS" panose="030F0702030302020204" pitchFamily="66" charset="0"/>
              </a:rPr>
              <a:t>remainders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Chunking method (division grid)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657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43 ÷ 3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44049"/>
              </p:ext>
            </p:extLst>
          </p:nvPr>
        </p:nvGraphicFramePr>
        <p:xfrm>
          <a:off x="449943" y="2362925"/>
          <a:ext cx="5486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1"/>
                <a:gridCol w="1385168"/>
                <a:gridCol w="159026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3x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10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825625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down the biggest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multiple</a:t>
            </a:r>
            <a:r>
              <a:rPr lang="en-GB" sz="2400" dirty="0">
                <a:latin typeface="Comic Sans MS" panose="030F0702030302020204" pitchFamily="66" charset="0"/>
              </a:rPr>
              <a:t> you can see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many” lots of” that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 are left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Repeat the first three steps.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Find out how many “lots of” there are by adding.</a:t>
            </a:r>
          </a:p>
        </p:txBody>
      </p:sp>
    </p:spTree>
    <p:extLst>
      <p:ext uri="{BB962C8B-B14F-4D97-AF65-F5344CB8AC3E}">
        <p14:creationId xmlns:p14="http://schemas.microsoft.com/office/powerpoint/2010/main" val="8538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48" y="4258888"/>
            <a:ext cx="1232078" cy="17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313802" y="3212976"/>
            <a:ext cx="2106234" cy="1566174"/>
          </a:xfrm>
          <a:prstGeom prst="wedgeRoundRectCallout">
            <a:avLst>
              <a:gd name="adj1" fmla="val -69843"/>
              <a:gd name="adj2" fmla="val 2437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Segoe Print" panose="02000600000000000000" pitchFamily="2" charset="0"/>
              </a:rPr>
              <a:t>How many more </a:t>
            </a:r>
            <a:r>
              <a:rPr lang="en-GB" sz="2400" dirty="0">
                <a:solidFill>
                  <a:prstClr val="black"/>
                </a:solidFill>
                <a:latin typeface="Segoe Print" panose="02000600000000000000" pitchFamily="2" charset="0"/>
              </a:rPr>
              <a:t>to make </a:t>
            </a:r>
            <a:r>
              <a:rPr lang="en-GB" sz="2400" b="1" dirty="0">
                <a:solidFill>
                  <a:prstClr val="black"/>
                </a:solidFill>
                <a:latin typeface="Segoe Print" panose="02000600000000000000" pitchFamily="2" charset="0"/>
              </a:rPr>
              <a:t>100</a:t>
            </a:r>
            <a:r>
              <a:rPr lang="en-GB" sz="2400" dirty="0">
                <a:solidFill>
                  <a:prstClr val="black"/>
                </a:solidFill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12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5" y="1360726"/>
            <a:ext cx="1787990" cy="12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 rot="363884">
            <a:off x="6931757" y="2994442"/>
            <a:ext cx="2230449" cy="26486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350" b="1" dirty="0">
                <a:solidFill>
                  <a:prstClr val="black"/>
                </a:solidFill>
              </a:rPr>
              <a:t>43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313804" y="1167983"/>
            <a:ext cx="2492891" cy="1650192"/>
          </a:xfrm>
          <a:prstGeom prst="wedgeRoundRectCallout">
            <a:avLst>
              <a:gd name="adj1" fmla="val 70853"/>
              <a:gd name="adj2" fmla="val 223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Segoe Print" panose="02000600000000000000" pitchFamily="2" charset="0"/>
              </a:rPr>
              <a:t>What is the missing piece to </a:t>
            </a:r>
            <a:r>
              <a:rPr lang="en-GB" sz="2400" b="1" dirty="0">
                <a:solidFill>
                  <a:prstClr val="black"/>
                </a:solidFill>
                <a:latin typeface="Segoe Print" panose="02000600000000000000" pitchFamily="2" charset="0"/>
              </a:rPr>
              <a:t>100</a:t>
            </a:r>
            <a:r>
              <a:rPr lang="en-GB" sz="2400" dirty="0">
                <a:solidFill>
                  <a:prstClr val="black"/>
                </a:solidFill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406" y="201141"/>
            <a:ext cx="6153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omic Sans MS" panose="030F0702030302020204" pitchFamily="66" charset="0"/>
              </a:rPr>
              <a:t>Jigsaw Numbers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7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can combine </a:t>
            </a:r>
            <a:r>
              <a:rPr lang="en-GB" sz="3200" dirty="0" smtClean="0">
                <a:latin typeface="Comic Sans MS" panose="030F0702030302020204" pitchFamily="66" charset="0"/>
              </a:rPr>
              <a:t>2 or </a:t>
            </a:r>
            <a:r>
              <a:rPr lang="en-GB" sz="3200" dirty="0">
                <a:latin typeface="Comic Sans MS" panose="030F0702030302020204" pitchFamily="66" charset="0"/>
              </a:rPr>
              <a:t>more tables facts to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solve division with </a:t>
            </a:r>
            <a:r>
              <a:rPr lang="en-GB" sz="3200" dirty="0" smtClean="0">
                <a:latin typeface="Comic Sans MS" panose="030F0702030302020204" pitchFamily="66" charset="0"/>
              </a:rPr>
              <a:t>remainders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Chunking method (division grid)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657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43 ÷ 3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59829"/>
              </p:ext>
            </p:extLst>
          </p:nvPr>
        </p:nvGraphicFramePr>
        <p:xfrm>
          <a:off x="449943" y="2362925"/>
          <a:ext cx="5486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1"/>
                <a:gridCol w="1385168"/>
                <a:gridCol w="159026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3x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10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825625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down the biggest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multiple</a:t>
            </a:r>
            <a:r>
              <a:rPr lang="en-GB" sz="2400" dirty="0">
                <a:latin typeface="Comic Sans MS" panose="030F0702030302020204" pitchFamily="66" charset="0"/>
              </a:rPr>
              <a:t> you can see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many” lots of” that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 are left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Repeat the first three steps.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Find out how many “lots of” there are by adding.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37215" y="3627345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can combine </a:t>
            </a:r>
            <a:r>
              <a:rPr lang="en-GB" sz="3200" dirty="0" smtClean="0">
                <a:latin typeface="Comic Sans MS" panose="030F0702030302020204" pitchFamily="66" charset="0"/>
              </a:rPr>
              <a:t>2 or </a:t>
            </a:r>
            <a:r>
              <a:rPr lang="en-GB" sz="3200" dirty="0">
                <a:latin typeface="Comic Sans MS" panose="030F0702030302020204" pitchFamily="66" charset="0"/>
              </a:rPr>
              <a:t>more tables facts to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solve division with </a:t>
            </a:r>
            <a:r>
              <a:rPr lang="en-GB" sz="3200" dirty="0" smtClean="0">
                <a:latin typeface="Comic Sans MS" panose="030F0702030302020204" pitchFamily="66" charset="0"/>
              </a:rPr>
              <a:t>remainders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Chunking method (division grid)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657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43 ÷ 3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30533"/>
              </p:ext>
            </p:extLst>
          </p:nvPr>
        </p:nvGraphicFramePr>
        <p:xfrm>
          <a:off x="449943" y="2362925"/>
          <a:ext cx="5486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1"/>
                <a:gridCol w="1385168"/>
                <a:gridCol w="159026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3x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10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u="none" dirty="0" smtClean="0">
                          <a:latin typeface="Comic Sans MS" panose="030F0702030302020204" pitchFamily="66" charset="0"/>
                        </a:rPr>
                        <a:t>       </a:t>
                      </a:r>
                      <a:endParaRPr lang="en-GB" sz="5400" u="non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825625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down the biggest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multiple</a:t>
            </a:r>
            <a:r>
              <a:rPr lang="en-GB" sz="2400" dirty="0">
                <a:latin typeface="Comic Sans MS" panose="030F0702030302020204" pitchFamily="66" charset="0"/>
              </a:rPr>
              <a:t> you can see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many” lots of” that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 are left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Repeat the first three steps.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Find out how many “lots of” there are by adding.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37215" y="3627345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can combine </a:t>
            </a:r>
            <a:r>
              <a:rPr lang="en-GB" sz="3200" dirty="0" smtClean="0">
                <a:latin typeface="Comic Sans MS" panose="030F0702030302020204" pitchFamily="66" charset="0"/>
              </a:rPr>
              <a:t>2 or </a:t>
            </a:r>
            <a:r>
              <a:rPr lang="en-GB" sz="3200" dirty="0">
                <a:latin typeface="Comic Sans MS" panose="030F0702030302020204" pitchFamily="66" charset="0"/>
              </a:rPr>
              <a:t>more tables facts to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solve division with </a:t>
            </a:r>
            <a:r>
              <a:rPr lang="en-GB" sz="3200" dirty="0" smtClean="0">
                <a:latin typeface="Comic Sans MS" panose="030F0702030302020204" pitchFamily="66" charset="0"/>
              </a:rPr>
              <a:t>remainders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Chunking method (division grid)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657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43 ÷ 3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82063"/>
              </p:ext>
            </p:extLst>
          </p:nvPr>
        </p:nvGraphicFramePr>
        <p:xfrm>
          <a:off x="449943" y="2362925"/>
          <a:ext cx="5486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1"/>
                <a:gridCol w="1385168"/>
                <a:gridCol w="159026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3x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10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u="none" dirty="0" smtClean="0">
                          <a:latin typeface="Comic Sans MS" panose="030F0702030302020204" pitchFamily="66" charset="0"/>
                        </a:rPr>
                        <a:t>      4</a:t>
                      </a:r>
                      <a:endParaRPr lang="en-GB" sz="5400" u="non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825625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down the biggest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multiple</a:t>
            </a:r>
            <a:r>
              <a:rPr lang="en-GB" sz="2400" dirty="0">
                <a:latin typeface="Comic Sans MS" panose="030F0702030302020204" pitchFamily="66" charset="0"/>
              </a:rPr>
              <a:t> you can see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many” lots of” that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 are left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Repeat the first three steps.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Find out how many “lots of” there are by adding.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37215" y="3627345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can combine </a:t>
            </a:r>
            <a:r>
              <a:rPr lang="en-GB" sz="3200" dirty="0" smtClean="0">
                <a:latin typeface="Comic Sans MS" panose="030F0702030302020204" pitchFamily="66" charset="0"/>
              </a:rPr>
              <a:t>2 or </a:t>
            </a:r>
            <a:r>
              <a:rPr lang="en-GB" sz="3200" dirty="0">
                <a:latin typeface="Comic Sans MS" panose="030F0702030302020204" pitchFamily="66" charset="0"/>
              </a:rPr>
              <a:t>more tables facts to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solve division with </a:t>
            </a:r>
            <a:r>
              <a:rPr lang="en-GB" sz="3200" dirty="0" smtClean="0">
                <a:latin typeface="Comic Sans MS" panose="030F0702030302020204" pitchFamily="66" charset="0"/>
              </a:rPr>
              <a:t>remainders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Chunking method (division grid)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657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43 ÷ 3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84624"/>
              </p:ext>
            </p:extLst>
          </p:nvPr>
        </p:nvGraphicFramePr>
        <p:xfrm>
          <a:off x="449943" y="2362925"/>
          <a:ext cx="5486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1"/>
                <a:gridCol w="1385168"/>
                <a:gridCol w="159026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3x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10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u="none" dirty="0" smtClean="0">
                          <a:latin typeface="Comic Sans MS" panose="030F0702030302020204" pitchFamily="66" charset="0"/>
                        </a:rPr>
                        <a:t>      4</a:t>
                      </a:r>
                      <a:endParaRPr lang="en-GB" sz="5400" u="non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1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825625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down the biggest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multiple</a:t>
            </a:r>
            <a:r>
              <a:rPr lang="en-GB" sz="2400" dirty="0">
                <a:latin typeface="Comic Sans MS" panose="030F0702030302020204" pitchFamily="66" charset="0"/>
              </a:rPr>
              <a:t> you can see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many” lots of” that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 are left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Repeat the first three steps.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Find out how many “lots of” there are by adding.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37215" y="3627345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3837215" y="4488880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can combine </a:t>
            </a:r>
            <a:r>
              <a:rPr lang="en-GB" sz="3200" dirty="0" smtClean="0">
                <a:latin typeface="Comic Sans MS" panose="030F0702030302020204" pitchFamily="66" charset="0"/>
              </a:rPr>
              <a:t>2 or </a:t>
            </a:r>
            <a:r>
              <a:rPr lang="en-GB" sz="3200" dirty="0">
                <a:latin typeface="Comic Sans MS" panose="030F0702030302020204" pitchFamily="66" charset="0"/>
              </a:rPr>
              <a:t>more tables facts to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solve division with </a:t>
            </a:r>
            <a:r>
              <a:rPr lang="en-GB" sz="3200" dirty="0" smtClean="0">
                <a:latin typeface="Comic Sans MS" panose="030F0702030302020204" pitchFamily="66" charset="0"/>
              </a:rPr>
              <a:t>remainders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Chunking method (division grid)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657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43 ÷ 3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87055"/>
              </p:ext>
            </p:extLst>
          </p:nvPr>
        </p:nvGraphicFramePr>
        <p:xfrm>
          <a:off x="449943" y="2362925"/>
          <a:ext cx="5486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1"/>
                <a:gridCol w="1385168"/>
                <a:gridCol w="159026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3x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10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u="none" dirty="0" smtClean="0">
                          <a:latin typeface="Comic Sans MS" panose="030F0702030302020204" pitchFamily="66" charset="0"/>
                        </a:rPr>
                        <a:t>   + </a:t>
                      </a:r>
                      <a:r>
                        <a:rPr lang="en-GB" sz="5400" u="sng" dirty="0" smtClean="0">
                          <a:latin typeface="Comic Sans MS" panose="030F0702030302020204" pitchFamily="66" charset="0"/>
                        </a:rPr>
                        <a:t> 4</a:t>
                      </a:r>
                      <a:endParaRPr lang="en-GB" sz="5400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1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825625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down the biggest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multiple</a:t>
            </a:r>
            <a:r>
              <a:rPr lang="en-GB" sz="2400" dirty="0">
                <a:latin typeface="Comic Sans MS" panose="030F0702030302020204" pitchFamily="66" charset="0"/>
              </a:rPr>
              <a:t> you can see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many” lots of” that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 are left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Repeat the first three steps.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Find out how many “lots of” there are by adding.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37215" y="3627345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3837215" y="4488880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can combine </a:t>
            </a:r>
            <a:r>
              <a:rPr lang="en-GB" sz="3200" dirty="0" smtClean="0">
                <a:latin typeface="Comic Sans MS" panose="030F0702030302020204" pitchFamily="66" charset="0"/>
              </a:rPr>
              <a:t>2 or </a:t>
            </a:r>
            <a:r>
              <a:rPr lang="en-GB" sz="3200" dirty="0">
                <a:latin typeface="Comic Sans MS" panose="030F0702030302020204" pitchFamily="66" charset="0"/>
              </a:rPr>
              <a:t>more tables facts to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solve division with </a:t>
            </a:r>
            <a:r>
              <a:rPr lang="en-GB" sz="3200" dirty="0" smtClean="0">
                <a:latin typeface="Comic Sans MS" panose="030F0702030302020204" pitchFamily="66" charset="0"/>
              </a:rPr>
              <a:t>remainders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Chunking method (division grid)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657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43 ÷ 3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19044"/>
              </p:ext>
            </p:extLst>
          </p:nvPr>
        </p:nvGraphicFramePr>
        <p:xfrm>
          <a:off x="449943" y="2362925"/>
          <a:ext cx="5486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1"/>
                <a:gridCol w="1385168"/>
                <a:gridCol w="159026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3x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10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u="none" dirty="0" smtClean="0">
                          <a:latin typeface="Comic Sans MS" panose="030F0702030302020204" pitchFamily="66" charset="0"/>
                        </a:rPr>
                        <a:t>   + </a:t>
                      </a:r>
                      <a:r>
                        <a:rPr lang="en-GB" sz="5400" u="sng" dirty="0" smtClean="0">
                          <a:latin typeface="Comic Sans MS" panose="030F0702030302020204" pitchFamily="66" charset="0"/>
                        </a:rPr>
                        <a:t> 4</a:t>
                      </a:r>
                      <a:endParaRPr lang="en-GB" sz="5400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1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14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825625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down the biggest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multiple</a:t>
            </a:r>
            <a:r>
              <a:rPr lang="en-GB" sz="2400" dirty="0">
                <a:latin typeface="Comic Sans MS" panose="030F0702030302020204" pitchFamily="66" charset="0"/>
              </a:rPr>
              <a:t> you can see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many” lots of” that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 are left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Repeat the first three steps.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Find out how many “lots of” there are by adding.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37215" y="3627345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3837215" y="4488880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can combine </a:t>
            </a:r>
            <a:r>
              <a:rPr lang="en-GB" sz="3200" dirty="0" smtClean="0">
                <a:latin typeface="Comic Sans MS" panose="030F0702030302020204" pitchFamily="66" charset="0"/>
              </a:rPr>
              <a:t>2 or </a:t>
            </a:r>
            <a:r>
              <a:rPr lang="en-GB" sz="3200" dirty="0">
                <a:latin typeface="Comic Sans MS" panose="030F0702030302020204" pitchFamily="66" charset="0"/>
              </a:rPr>
              <a:t>more tables facts to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solve division with </a:t>
            </a:r>
            <a:r>
              <a:rPr lang="en-GB" sz="3200" dirty="0" smtClean="0">
                <a:latin typeface="Comic Sans MS" panose="030F0702030302020204" pitchFamily="66" charset="0"/>
              </a:rPr>
              <a:t>remainders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Chunking method (division grid)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657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43 ÷ 3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86522"/>
              </p:ext>
            </p:extLst>
          </p:nvPr>
        </p:nvGraphicFramePr>
        <p:xfrm>
          <a:off x="449943" y="2362925"/>
          <a:ext cx="5486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1"/>
                <a:gridCol w="1385168"/>
                <a:gridCol w="159026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3x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How many are left?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10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u="none" dirty="0" smtClean="0">
                          <a:latin typeface="Comic Sans MS" panose="030F0702030302020204" pitchFamily="66" charset="0"/>
                        </a:rPr>
                        <a:t>  + </a:t>
                      </a:r>
                      <a:r>
                        <a:rPr lang="en-GB" sz="5400" u="sng" dirty="0" smtClean="0">
                          <a:latin typeface="Comic Sans MS" panose="030F0702030302020204" pitchFamily="66" charset="0"/>
                        </a:rPr>
                        <a:t>  4</a:t>
                      </a:r>
                      <a:endParaRPr lang="en-GB" sz="5400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5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1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   14  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remainder</a:t>
                      </a:r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  1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1825625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down the biggest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multiple</a:t>
            </a:r>
            <a:r>
              <a:rPr lang="en-GB" sz="2400" dirty="0">
                <a:latin typeface="Comic Sans MS" panose="030F0702030302020204" pitchFamily="66" charset="0"/>
              </a:rPr>
              <a:t> you can see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many” lots of” that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Write how many are left in the starting pile.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Repeat the first three steps.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Find out how many “lots of” there are by adding.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37215" y="3627345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3828145" y="4536097"/>
            <a:ext cx="638628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Chunking method – larger numbers: same steps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3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500÷7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127518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COIN CARD for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917747"/>
              </p:ext>
            </p:extLst>
          </p:nvPr>
        </p:nvGraphicFramePr>
        <p:xfrm>
          <a:off x="7219043" y="1950720"/>
          <a:ext cx="3429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</a:t>
                      </a:r>
                      <a:endParaRPr lang="en-GB" sz="400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48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71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7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Chunking method – larger numbers: same steps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3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500÷7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127518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COIN CARD for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816061"/>
              </p:ext>
            </p:extLst>
          </p:nvPr>
        </p:nvGraphicFramePr>
        <p:xfrm>
          <a:off x="7219043" y="1950720"/>
          <a:ext cx="3429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</a:t>
                      </a:r>
                      <a:endParaRPr lang="en-GB" sz="400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48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71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Curved Left Arrow 3"/>
          <p:cNvSpPr/>
          <p:nvPr/>
        </p:nvSpPr>
        <p:spPr>
          <a:xfrm>
            <a:off x="10589079" y="3725283"/>
            <a:ext cx="1005113" cy="21731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Chunking method – larger numbers: same steps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3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500÷7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127518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COIN CARD for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989846"/>
              </p:ext>
            </p:extLst>
          </p:nvPr>
        </p:nvGraphicFramePr>
        <p:xfrm>
          <a:off x="7219043" y="1950720"/>
          <a:ext cx="3429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</a:t>
                      </a:r>
                      <a:endParaRPr lang="en-GB" sz="400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48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458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350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716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100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700</a:t>
                      </a:r>
                      <a:endParaRPr lang="en-GB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Curved Left Arrow 3"/>
          <p:cNvSpPr/>
          <p:nvPr/>
        </p:nvSpPr>
        <p:spPr>
          <a:xfrm>
            <a:off x="10589079" y="3725283"/>
            <a:ext cx="1005113" cy="21731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3718</Words>
  <Application>Microsoft Office PowerPoint</Application>
  <PresentationFormat>Widescreen</PresentationFormat>
  <Paragraphs>1427</Paragraphs>
  <Slides>105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3" baseType="lpstr">
      <vt:lpstr>Arial</vt:lpstr>
      <vt:lpstr>Calibri</vt:lpstr>
      <vt:lpstr>Calibri Light</vt:lpstr>
      <vt:lpstr>Comic Sans MS</vt:lpstr>
      <vt:lpstr>Segoe Print</vt:lpstr>
      <vt:lpstr>Tempus Sans ITC</vt:lpstr>
      <vt:lpstr>Verdana</vt:lpstr>
      <vt:lpstr>Office Theme</vt:lpstr>
      <vt:lpstr>Shirenewton Primary School</vt:lpstr>
      <vt:lpstr>Understanding v “following a method”</vt:lpstr>
      <vt:lpstr>Addition and Subtraction</vt:lpstr>
      <vt:lpstr>I can find the missing piece to the next ten……. Using number bonds</vt:lpstr>
      <vt:lpstr>PowerPoint Presentation</vt:lpstr>
      <vt:lpstr>I can solve any 2d+1d……. Using number bonds (rather than counting on with fingers) </vt:lpstr>
      <vt:lpstr>I can solve any 3d+3d…. Using number bonds </vt:lpstr>
      <vt:lpstr> I can solve any 2dp + 1dp.           </vt:lpstr>
      <vt:lpstr>PowerPoint Presentation</vt:lpstr>
      <vt:lpstr>PowerPoint Presentation</vt:lpstr>
      <vt:lpstr>PowerPoint Presentation</vt:lpstr>
      <vt:lpstr>PowerPoint Presentation</vt:lpstr>
      <vt:lpstr>Vertical Addition….. Using number bonds</vt:lpstr>
      <vt:lpstr>Vertical Addition….. Using number bonds</vt:lpstr>
      <vt:lpstr>Vertical Addition….. Using number bonds</vt:lpstr>
      <vt:lpstr>Vertical Addition….. Using number bonds</vt:lpstr>
      <vt:lpstr>Vertical Addition….. Using number bonds</vt:lpstr>
      <vt:lpstr>Vertical Addition….. Using number bonds</vt:lpstr>
      <vt:lpstr>Vertical Addition….. Using number bonds</vt:lpstr>
      <vt:lpstr>Vertical Addition….. Using number bonds</vt:lpstr>
      <vt:lpstr>Vertical Addition….. Using number bonds</vt:lpstr>
      <vt:lpstr>Vertical Addition….. Using number bonds</vt:lpstr>
      <vt:lpstr>I can solve any 2d-1d. </vt:lpstr>
      <vt:lpstr>I can solve any 2d-1d. </vt:lpstr>
      <vt:lpstr>Now children can use number lines to find the difference between numbers in a visual way.</vt:lpstr>
      <vt:lpstr>I can solve any 3d-3d</vt:lpstr>
      <vt:lpstr> I can subtract numbers with hundredths.  </vt:lpstr>
      <vt:lpstr>Vertical Subtraction…. Using number bonds</vt:lpstr>
      <vt:lpstr>Vertical Subtraction…. Using number bonds</vt:lpstr>
      <vt:lpstr>Vertical Subtraction…. Using number bonds</vt:lpstr>
      <vt:lpstr>Vertical Subtraction…. Using number bonds</vt:lpstr>
      <vt:lpstr>Vertical Subtraction…. Using number bonds</vt:lpstr>
      <vt:lpstr>Vertical Subtraction…. Using number bonds</vt:lpstr>
      <vt:lpstr>Vertical Subtraction…. Using number bonds</vt:lpstr>
      <vt:lpstr>Vertical Subtraction…. Using number bonds</vt:lpstr>
      <vt:lpstr>Vertical Subtraction…. Using number bonds</vt:lpstr>
      <vt:lpstr>Multiplication: The importance of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 the table in order and out of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Grid Method: 26x4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Grid Method: 1.3 x 6 = 7.8</vt:lpstr>
      <vt:lpstr>2dx2d Grid Method  62x47</vt:lpstr>
      <vt:lpstr>2dx2d expanded method    62x47</vt:lpstr>
      <vt:lpstr>2dx2d compact method   62x47</vt:lpstr>
      <vt:lpstr>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can combine 2 or more tables facts to solve division with remainders Chunking method (division grid)</vt:lpstr>
      <vt:lpstr>I can combine 2 or more tables facts to solve division with remainders Chunking method (division grid)</vt:lpstr>
      <vt:lpstr>I can combine 2 or more tables facts to solve division with remainders Chunking method (division grid)</vt:lpstr>
      <vt:lpstr>I can combine 2 or more tables facts to solve division with remainders Chunking method (division grid)</vt:lpstr>
      <vt:lpstr>I can combine 2 or more tables facts to solve division with remainders Chunking method (division grid)</vt:lpstr>
      <vt:lpstr>I can combine 2 or more tables facts to solve division with remainders Chunking method (division grid)</vt:lpstr>
      <vt:lpstr>I can combine 2 or more tables facts to solve division with remainders Chunking method (division grid)</vt:lpstr>
      <vt:lpstr>I can combine 2 or more tables facts to solve division with remainders Chunking method (division grid)</vt:lpstr>
      <vt:lpstr>I can combine 2 or more tables facts to solve division with remainders Chunking method (division grid)</vt:lpstr>
      <vt:lpstr>I can combine 2 or more tables facts to solve division with remainders Chunking method (division grid)</vt:lpstr>
      <vt:lpstr>Chunking method – larger numbers: same steps</vt:lpstr>
      <vt:lpstr>Chunking method – larger numbers: same steps</vt:lpstr>
      <vt:lpstr>Chunking method – larger numbers: same steps</vt:lpstr>
      <vt:lpstr>Chunking method – larger numbers: same steps</vt:lpstr>
      <vt:lpstr>Chunking method – larger numbers: same steps</vt:lpstr>
      <vt:lpstr>Chunking method – larger numbers: same steps</vt:lpstr>
      <vt:lpstr>Chunking method – larger numbers: same steps</vt:lpstr>
      <vt:lpstr>Chunking method – larger numbers: same steps</vt:lpstr>
      <vt:lpstr>Chunking method – larger numbers: same steps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Eickhoff</dc:creator>
  <cp:lastModifiedBy>Jane Eickhoff</cp:lastModifiedBy>
  <cp:revision>60</cp:revision>
  <dcterms:created xsi:type="dcterms:W3CDTF">2017-01-23T15:52:29Z</dcterms:created>
  <dcterms:modified xsi:type="dcterms:W3CDTF">2017-01-31T22:40:22Z</dcterms:modified>
</cp:coreProperties>
</file>