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9"/>
  </p:notesMasterIdLst>
  <p:handoutMasterIdLst>
    <p:handoutMasterId r:id="rId20"/>
  </p:handoutMasterIdLst>
  <p:sldIdLst>
    <p:sldId id="256" r:id="rId5"/>
    <p:sldId id="267" r:id="rId6"/>
    <p:sldId id="269" r:id="rId7"/>
    <p:sldId id="270" r:id="rId8"/>
    <p:sldId id="271" r:id="rId9"/>
    <p:sldId id="274" r:id="rId10"/>
    <p:sldId id="257" r:id="rId11"/>
    <p:sldId id="276" r:id="rId12"/>
    <p:sldId id="275" r:id="rId13"/>
    <p:sldId id="258" r:id="rId14"/>
    <p:sldId id="266" r:id="rId15"/>
    <p:sldId id="262" r:id="rId16"/>
    <p:sldId id="261" r:id="rId17"/>
    <p:sldId id="264"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712" autoAdjust="0"/>
  </p:normalViewPr>
  <p:slideViewPr>
    <p:cSldViewPr snapToGrid="0">
      <p:cViewPr varScale="1">
        <p:scale>
          <a:sx n="70" d="100"/>
          <a:sy n="70" d="100"/>
        </p:scale>
        <p:origin x="660" y="54"/>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1/20/2021</a:t>
            </a:fld>
            <a:endParaRPr lang="en-US" dirty="0"/>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dirty="0"/>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1/20/2021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dirty="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377174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52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smtClean="0"/>
              <a:t>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Tree>
    <p:extLst>
      <p:ext uri="{BB962C8B-B14F-4D97-AF65-F5344CB8AC3E}">
        <p14:creationId xmlns:p14="http://schemas.microsoft.com/office/powerpoint/2010/main" val="265814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smtClean="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smtClean="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Tree>
    <p:extLst>
      <p:ext uri="{BB962C8B-B14F-4D97-AF65-F5344CB8AC3E}">
        <p14:creationId xmlns:p14="http://schemas.microsoft.com/office/powerpoint/2010/main" val="421424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smtClean="0"/>
              <a:t>Edit Master text styles</a:t>
            </a:r>
          </a:p>
          <a:p>
            <a:pPr lvl="1"/>
            <a:r>
              <a:rPr lang="en-US" noProof="0" smtClean="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smtClean="0"/>
              <a:t>Edit Master text styles</a:t>
            </a:r>
          </a:p>
          <a:p>
            <a:pPr lvl="1"/>
            <a:r>
              <a:rPr lang="en-US" noProof="0" smtClean="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53897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smtClean="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9798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smtClean="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2005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smtClean="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01397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smtClean="0"/>
              <a:t>Edit Master text styles</a:t>
            </a:r>
          </a:p>
        </p:txBody>
      </p:sp>
    </p:spTree>
    <p:extLst>
      <p:ext uri="{BB962C8B-B14F-4D97-AF65-F5344CB8AC3E}">
        <p14:creationId xmlns:p14="http://schemas.microsoft.com/office/powerpoint/2010/main" val="225617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99144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013669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3915233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199802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987248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Tree>
    <p:extLst>
      <p:ext uri="{BB962C8B-B14F-4D97-AF65-F5344CB8AC3E}">
        <p14:creationId xmlns:p14="http://schemas.microsoft.com/office/powerpoint/2010/main" val="2240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smtClean="0"/>
              <a:t>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922855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smtClean="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smtClean="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smtClean="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smtClean="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smtClean="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smtClean="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smtClean="0"/>
              <a:t>Click to edit Master title style</a:t>
            </a:r>
            <a:endParaRPr lang="en-US" noProof="0"/>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dirty="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dirty="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55" r:id="rId8"/>
    <p:sldLayoutId id="2147483657" r:id="rId9"/>
    <p:sldLayoutId id="2147483658" r:id="rId10"/>
    <p:sldLayoutId id="2147483662" r:id="rId11"/>
    <p:sldLayoutId id="2147483663" r:id="rId12"/>
    <p:sldLayoutId id="2147483664" r:id="rId13"/>
    <p:sldLayoutId id="2147483665" r:id="rId14"/>
    <p:sldLayoutId id="2147483666" r:id="rId15"/>
    <p:sldLayoutId id="2147483669" r:id="rId16"/>
    <p:sldLayoutId id="2147483670" r:id="rId17"/>
    <p:sldLayoutId id="2147483667" r:id="rId18"/>
    <p:sldLayoutId id="2147483671" r:id="rId19"/>
    <p:sldLayoutId id="2147483668" r:id="rId20"/>
    <p:sldLayoutId id="2147483660"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72">
          <p15:clr>
            <a:srgbClr val="F26B43"/>
          </p15:clr>
        </p15:guide>
        <p15:guide id="2" pos="3840">
          <p15:clr>
            <a:srgbClr val="F26B43"/>
          </p15:clr>
        </p15:guide>
        <p15:guide id="3" pos="574">
          <p15:clr>
            <a:srgbClr val="F26B43"/>
          </p15:clr>
        </p15:guide>
        <p15:guide id="4" pos="7106">
          <p15:clr>
            <a:srgbClr val="F26B43"/>
          </p15:clr>
        </p15:guide>
        <p15:guide id="5" orient="horz" pos="3748">
          <p15:clr>
            <a:srgbClr val="F26B43"/>
          </p15:clr>
        </p15:guide>
        <p15:guide id="6" pos="3250">
          <p15:clr>
            <a:srgbClr val="F26B43"/>
          </p15:clr>
        </p15:guide>
        <p15:guide id="7" pos="4430">
          <p15:clr>
            <a:srgbClr val="F26B43"/>
          </p15:clr>
        </p15:guide>
        <p15:guide id="8"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www.virtualiteach.com/post/2017/08/20/10-amazing-virtual-museum-tours#:~:text=%2010%20amazing%20virtual%20museum%20tours%20%201,YouVisit%20has%20really%20been%20gathering%20steam...%20More" TargetMode="External"/><Relationship Id="rId1" Type="http://schemas.openxmlformats.org/officeDocument/2006/relationships/slideLayout" Target="../slideLayouts/slideLayout20.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hyperlink" Target="https://www.barringtonstoke.co.uk/parents-and-carers/" TargetMode="External"/><Relationship Id="rId2" Type="http://schemas.openxmlformats.org/officeDocument/2006/relationships/image" Target="../media/image19.jpg"/><Relationship Id="rId1" Type="http://schemas.openxmlformats.org/officeDocument/2006/relationships/slideLayout" Target="../slideLayouts/slideLayout19.xml"/><Relationship Id="rId5" Type="http://schemas.openxmlformats.org/officeDocument/2006/relationships/hyperlink" Target="https://www.phonicbooks.co.uk/product/talisman-series-series-1/" TargetMode="External"/><Relationship Id="rId4" Type="http://schemas.openxmlformats.org/officeDocument/2006/relationships/hyperlink" Target="https://www.journalism.co.uk/press-releases/pearson-launches-rapid-reading-online-for-struggling-learners-and-children-with-sen/s66/a552005/"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rossboweducation.com/pop-for-sight-words" TargetMode="External"/><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hyperlink" Target="https://www.readsuccessfully.com/" TargetMode="Externa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hyperlink" Target="https://www.bbc.co.uk/bitesize/topics/zf2f9j6/articles/z3c6tfr" TargetMode="Externa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hyperlink" Target="tps://www.audible.co.uk/ep/alexa-free-audiobook?source_code=M2M30DFT1Bk12809041902DH&amp;&amp;msclkid=a0e9510b16911d43255e310e60625c74&amp;gclid=a0e9510b16911d43255e310e60625c74&amp;gclsrc=3p.ds" TargetMode="External"/><Relationship Id="rId4" Type="http://schemas.openxmlformats.org/officeDocument/2006/relationships/hyperlink" Target="https://www.penguin.co.uk/articles/children/2019/jan/children-s-audiobooks-for-a-listen-aloud-adventure.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hyperlink" Target="https://www.sirlinkalot.org/" TargetMode="External"/><Relationship Id="rId2"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hyperlink" Target="https://www.nessy.com/uk/" TargetMode="External"/><Relationship Id="rId5" Type="http://schemas.openxmlformats.org/officeDocument/2006/relationships/hyperlink" Target="https://www.youtube.com/user/greenandfriendly" TargetMode="Externa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user/greenandfriendly" TargetMode="External"/><Relationship Id="rId2" Type="http://schemas.openxmlformats.org/officeDocument/2006/relationships/hyperlink" Target="http://www.bbc.co.uk/bitesize/articles/z6mts4j" TargetMode="Externa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8.xml"/><Relationship Id="rId5" Type="http://schemas.openxmlformats.org/officeDocument/2006/relationships/hyperlink" Target="https://www.wordshark.co.uk/" TargetMode="External"/><Relationship Id="rId4" Type="http://schemas.openxmlformats.org/officeDocument/2006/relationships/image" Target="../media/image34.jpg"/></Relationships>
</file>

<file path=ppt/slides/_rels/slide13.xml.rels><?xml version="1.0" encoding="UTF-8" standalone="yes"?>
<Relationships xmlns="http://schemas.openxmlformats.org/package/2006/relationships"><Relationship Id="rId3" Type="http://schemas.openxmlformats.org/officeDocument/2006/relationships/hyperlink" Target="mailto:BrendaRees@monmouthshire.gov.uk" TargetMode="External"/><Relationship Id="rId2" Type="http://schemas.openxmlformats.org/officeDocument/2006/relationships/hyperlink" Target="mailto:RuthDavies@monmouthshire.gov.uk" TargetMode="External"/><Relationship Id="rId1" Type="http://schemas.openxmlformats.org/officeDocument/2006/relationships/slideLayout" Target="../slideLayouts/slideLayout7.xml"/><Relationship Id="rId6" Type="http://schemas.openxmlformats.org/officeDocument/2006/relationships/hyperlink" Target="mailto:ClaireJones@monmouthshire.gov.uk" TargetMode="External"/><Relationship Id="rId5" Type="http://schemas.openxmlformats.org/officeDocument/2006/relationships/hyperlink" Target="mailto:JoFox@Monmouthshire.gov.uk" TargetMode="External"/><Relationship Id="rId4" Type="http://schemas.openxmlformats.org/officeDocument/2006/relationships/hyperlink" Target="mailto:KathKippax@monmouthshire.gov.uk"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Kids on Desk Looking at Notebook">
            <a:extLst>
              <a:ext uri="{FF2B5EF4-FFF2-40B4-BE49-F238E27FC236}">
                <a16:creationId xmlns:a16="http://schemas.microsoft.com/office/drawing/2014/main" id="{F1EACC03-9DC7-4C77-9BAE-11CBF767B58D}"/>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a:stretch/>
        </p:blipFill>
        <p:spPr/>
      </p:pic>
      <p:sp>
        <p:nvSpPr>
          <p:cNvPr id="7" name="Text Placeholder 6">
            <a:extLst>
              <a:ext uri="{FF2B5EF4-FFF2-40B4-BE49-F238E27FC236}">
                <a16:creationId xmlns:a16="http://schemas.microsoft.com/office/drawing/2014/main" id="{7671E014-38A6-4604-84E2-0E92500FBC52}"/>
              </a:ext>
            </a:extLst>
          </p:cNvPr>
          <p:cNvSpPr>
            <a:spLocks noGrp="1"/>
          </p:cNvSpPr>
          <p:nvPr>
            <p:ph type="body" sz="quarter" idx="16"/>
          </p:nvPr>
        </p:nvSpPr>
        <p:spPr>
          <a:xfrm rot="720000">
            <a:off x="9639425" y="405626"/>
            <a:ext cx="1391775" cy="1035810"/>
          </a:xfrm>
        </p:spPr>
        <p:txBody>
          <a:bodyPr>
            <a:normAutofit/>
          </a:bodyPr>
          <a:lstStyle/>
          <a:p>
            <a:r>
              <a:rPr lang="en-GB" sz="1600" dirty="0" smtClean="0">
                <a:solidFill>
                  <a:schemeClr val="accent6">
                    <a:lumMod val="50000"/>
                  </a:schemeClr>
                </a:solidFill>
                <a:latin typeface="Arial Rounded MT Bold" panose="020F0704030504030204" pitchFamily="34" charset="0"/>
              </a:rPr>
              <a:t>Your </a:t>
            </a:r>
            <a:r>
              <a:rPr lang="en-GB" sz="1600" dirty="0" err="1" smtClean="0">
                <a:solidFill>
                  <a:schemeClr val="accent6">
                    <a:lumMod val="50000"/>
                  </a:schemeClr>
                </a:solidFill>
                <a:latin typeface="Arial Rounded MT Bold" panose="020F0704030504030204" pitchFamily="34" charset="0"/>
              </a:rPr>
              <a:t>SpLD</a:t>
            </a:r>
            <a:r>
              <a:rPr lang="en-GB" sz="1600" dirty="0" smtClean="0">
                <a:solidFill>
                  <a:schemeClr val="accent6">
                    <a:lumMod val="50000"/>
                  </a:schemeClr>
                </a:solidFill>
                <a:latin typeface="Arial Rounded MT Bold" panose="020F0704030504030204" pitchFamily="34" charset="0"/>
              </a:rPr>
              <a:t> Team presents</a:t>
            </a:r>
            <a:r>
              <a:rPr lang="en-GB" sz="1800" dirty="0" smtClean="0">
                <a:solidFill>
                  <a:schemeClr val="accent6">
                    <a:lumMod val="50000"/>
                  </a:schemeClr>
                </a:solidFill>
              </a:rPr>
              <a:t>:</a:t>
            </a:r>
            <a:endParaRPr lang="ru-RU" sz="1800" dirty="0">
              <a:solidFill>
                <a:schemeClr val="accent6">
                  <a:lumMod val="50000"/>
                </a:schemeClr>
              </a:solidFill>
            </a:endParaRPr>
          </a:p>
        </p:txBody>
      </p:sp>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a:xfrm rot="840000">
            <a:off x="7121276" y="2655958"/>
            <a:ext cx="4851352" cy="1827069"/>
          </a:xfrm>
        </p:spPr>
        <p:txBody>
          <a:bodyPr>
            <a:normAutofit fontScale="90000"/>
          </a:bodyPr>
          <a:lstStyle/>
          <a:p>
            <a:pPr algn="ctr"/>
            <a:r>
              <a:rPr lang="en-US" sz="3600" dirty="0" smtClean="0">
                <a:solidFill>
                  <a:srgbClr val="FFC000"/>
                </a:solidFill>
              </a:rPr>
              <a:t>Home Learning Strategies for </a:t>
            </a:r>
            <a:r>
              <a:rPr lang="en-US" sz="3600" dirty="0" err="1" smtClean="0">
                <a:solidFill>
                  <a:srgbClr val="FFC000"/>
                </a:solidFill>
              </a:rPr>
              <a:t>SpLD</a:t>
            </a:r>
            <a:r>
              <a:rPr lang="en-US" sz="3600" dirty="0" smtClean="0">
                <a:solidFill>
                  <a:srgbClr val="FFC000"/>
                </a:solidFill>
              </a:rPr>
              <a:t> Students</a:t>
            </a:r>
            <a:br>
              <a:rPr lang="en-US" sz="3600" dirty="0" smtClean="0">
                <a:solidFill>
                  <a:srgbClr val="FFC000"/>
                </a:solidFill>
              </a:rPr>
            </a:br>
            <a:r>
              <a:rPr lang="en-US" sz="3600" dirty="0" smtClean="0">
                <a:solidFill>
                  <a:srgbClr val="FFC000"/>
                </a:solidFill>
              </a:rPr>
              <a:t>(</a:t>
            </a:r>
            <a:r>
              <a:rPr lang="en-US" sz="2200" dirty="0" smtClean="0">
                <a:solidFill>
                  <a:srgbClr val="FFC000"/>
                </a:solidFill>
              </a:rPr>
              <a:t>Spring Term 2021</a:t>
            </a:r>
            <a:r>
              <a:rPr lang="en-US" sz="3600" dirty="0" smtClean="0">
                <a:solidFill>
                  <a:srgbClr val="FFC000"/>
                </a:solidFill>
              </a:rPr>
              <a:t>)</a:t>
            </a:r>
            <a:endParaRPr lang="ru-RU" sz="3600" dirty="0">
              <a:solidFill>
                <a:srgbClr val="FFC000"/>
              </a:solidFill>
            </a:endParaRPr>
          </a:p>
        </p:txBody>
      </p:sp>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p:txBody>
          <a:bodyPr/>
          <a:lstStyle/>
          <a:p>
            <a:r>
              <a:rPr lang="en-US" dirty="0" smtClean="0">
                <a:solidFill>
                  <a:srgbClr val="FFFF00"/>
                </a:solidFill>
                <a:latin typeface="+mj-lt"/>
              </a:rPr>
              <a:t>Having fun with literacy</a:t>
            </a:r>
            <a:endParaRPr lang="ru-RU" dirty="0">
              <a:solidFill>
                <a:srgbClr val="FFFF00"/>
              </a:solidFill>
              <a:latin typeface="+mj-lt"/>
            </a:endParaRPr>
          </a:p>
        </p:txBody>
      </p:sp>
      <p:pic>
        <p:nvPicPr>
          <p:cNvPr id="4" name="Picture 3"/>
          <p:cNvPicPr>
            <a:picLocks noChangeAspect="1"/>
          </p:cNvPicPr>
          <p:nvPr/>
        </p:nvPicPr>
        <p:blipFill>
          <a:blip r:embed="rId3"/>
          <a:stretch>
            <a:fillRect/>
          </a:stretch>
        </p:blipFill>
        <p:spPr>
          <a:xfrm rot="21013527">
            <a:off x="3538685" y="5852545"/>
            <a:ext cx="2644477" cy="786686"/>
          </a:xfrm>
          <a:prstGeom prst="rect">
            <a:avLst/>
          </a:prstGeom>
        </p:spPr>
      </p:pic>
    </p:spTree>
    <p:extLst>
      <p:ext uri="{BB962C8B-B14F-4D97-AF65-F5344CB8AC3E}">
        <p14:creationId xmlns:p14="http://schemas.microsoft.com/office/powerpoint/2010/main" val="39977469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noProof="0" dirty="0" smtClean="0"/>
              <a:t>Add where activities will take place</a:t>
            </a:r>
            <a:endParaRPr lang="en-US" noProof="0" dirty="0"/>
          </a:p>
        </p:txBody>
      </p:sp>
      <p:sp>
        <p:nvSpPr>
          <p:cNvPr id="3" name="Slide Number Placeholder 2"/>
          <p:cNvSpPr>
            <a:spLocks noGrp="1"/>
          </p:cNvSpPr>
          <p:nvPr>
            <p:ph type="sldNum" sz="quarter" idx="12"/>
          </p:nvPr>
        </p:nvSpPr>
        <p:spPr/>
        <p:txBody>
          <a:bodyPr/>
          <a:lstStyle/>
          <a:p>
            <a:fld id="{98C0CDE5-970C-4CC4-BF43-0DA127E73E82}" type="slidenum">
              <a:rPr lang="en-US" noProof="0" smtClean="0"/>
              <a:t>2</a:t>
            </a:fld>
            <a:endParaRPr lang="en-US" noProof="0" dirty="0"/>
          </a:p>
        </p:txBody>
      </p:sp>
      <p:sp>
        <p:nvSpPr>
          <p:cNvPr id="4" name="Title 3"/>
          <p:cNvSpPr>
            <a:spLocks noGrp="1"/>
          </p:cNvSpPr>
          <p:nvPr>
            <p:ph type="title"/>
          </p:nvPr>
        </p:nvSpPr>
        <p:spPr/>
        <p:txBody>
          <a:bodyPr/>
          <a:lstStyle/>
          <a:p>
            <a:r>
              <a:rPr lang="en-GB" dirty="0" smtClean="0"/>
              <a:t>Set a Routine</a:t>
            </a:r>
            <a:endParaRPr lang="en-GB" dirty="0"/>
          </a:p>
        </p:txBody>
      </p:sp>
      <p:sp>
        <p:nvSpPr>
          <p:cNvPr id="5" name="Text Placeholder 4"/>
          <p:cNvSpPr>
            <a:spLocks noGrp="1"/>
          </p:cNvSpPr>
          <p:nvPr>
            <p:ph type="body" idx="1"/>
          </p:nvPr>
        </p:nvSpPr>
        <p:spPr>
          <a:xfrm>
            <a:off x="7032960" y="2406791"/>
            <a:ext cx="3913632" cy="804672"/>
          </a:xfrm>
        </p:spPr>
        <p:txBody>
          <a:bodyPr/>
          <a:lstStyle/>
          <a:p>
            <a:pPr algn="ctr"/>
            <a:r>
              <a:rPr lang="en-GB" dirty="0" smtClean="0">
                <a:latin typeface="+mj-lt"/>
              </a:rPr>
              <a:t>Visual Timetables &amp; Study Location</a:t>
            </a:r>
            <a:endParaRPr lang="en-GB" dirty="0">
              <a:latin typeface="+mj-lt"/>
            </a:endParaRPr>
          </a:p>
        </p:txBody>
      </p:sp>
      <p:sp>
        <p:nvSpPr>
          <p:cNvPr id="7" name="Text Placeholder 6"/>
          <p:cNvSpPr>
            <a:spLocks noGrp="1"/>
          </p:cNvSpPr>
          <p:nvPr>
            <p:ph type="body" sz="quarter" idx="14"/>
          </p:nvPr>
        </p:nvSpPr>
        <p:spPr>
          <a:xfrm>
            <a:off x="6815810" y="3293919"/>
            <a:ext cx="4347933" cy="3407327"/>
          </a:xfrm>
        </p:spPr>
        <p:txBody>
          <a:bodyPr>
            <a:noAutofit/>
          </a:bodyPr>
          <a:lstStyle/>
          <a:p>
            <a:r>
              <a:rPr lang="en-GB" dirty="0" smtClean="0">
                <a:solidFill>
                  <a:srgbClr val="FF0000"/>
                </a:solidFill>
                <a:latin typeface="+mj-lt"/>
              </a:rPr>
              <a:t>Having structure to the day is important for almost all of us, but particularly for a child </a:t>
            </a:r>
            <a:r>
              <a:rPr lang="en-GB" dirty="0">
                <a:solidFill>
                  <a:srgbClr val="FF0000"/>
                </a:solidFill>
                <a:latin typeface="+mj-lt"/>
              </a:rPr>
              <a:t>with specific learning </a:t>
            </a:r>
            <a:r>
              <a:rPr lang="en-GB" dirty="0" smtClean="0">
                <a:solidFill>
                  <a:srgbClr val="FF0000"/>
                </a:solidFill>
                <a:latin typeface="+mj-lt"/>
              </a:rPr>
              <a:t>difficulties.                 </a:t>
            </a:r>
            <a:endParaRPr lang="en-GB" dirty="0">
              <a:solidFill>
                <a:srgbClr val="FF0000"/>
              </a:solidFill>
              <a:latin typeface="+mj-lt"/>
            </a:endParaRPr>
          </a:p>
          <a:p>
            <a:r>
              <a:rPr lang="en-GB" dirty="0">
                <a:solidFill>
                  <a:srgbClr val="0070C0"/>
                </a:solidFill>
                <a:latin typeface="+mj-lt"/>
              </a:rPr>
              <a:t>A visual timetable is helpful so your child has a clear picture of the day’s activities </a:t>
            </a:r>
            <a:r>
              <a:rPr lang="en-GB" dirty="0" smtClean="0">
                <a:solidFill>
                  <a:srgbClr val="0070C0"/>
                </a:solidFill>
                <a:latin typeface="+mj-lt"/>
              </a:rPr>
              <a:t>which </a:t>
            </a:r>
            <a:r>
              <a:rPr lang="en-GB" dirty="0">
                <a:solidFill>
                  <a:srgbClr val="0070C0"/>
                </a:solidFill>
                <a:latin typeface="+mj-lt"/>
              </a:rPr>
              <a:t>can be checked </a:t>
            </a:r>
            <a:r>
              <a:rPr lang="en-GB" dirty="0" smtClean="0">
                <a:solidFill>
                  <a:srgbClr val="0070C0"/>
                </a:solidFill>
                <a:latin typeface="+mj-lt"/>
              </a:rPr>
              <a:t>off when completed.</a:t>
            </a:r>
          </a:p>
          <a:p>
            <a:r>
              <a:rPr lang="en-GB" dirty="0" smtClean="0">
                <a:solidFill>
                  <a:srgbClr val="002060"/>
                </a:solidFill>
                <a:latin typeface="+mj-lt"/>
              </a:rPr>
              <a:t>Decide where your child is going to be working.  For book work think about suitable lighting as well as clear table space.  By a window for natural daylight or using soft lamplight will be less stressful than harsh overhead lighting. </a:t>
            </a:r>
            <a:endParaRPr lang="en-GB" dirty="0">
              <a:solidFill>
                <a:srgbClr val="002060"/>
              </a:solidFill>
              <a:latin typeface="+mj-lt"/>
            </a:endParaRPr>
          </a:p>
        </p:txBody>
      </p:sp>
      <p:pic>
        <p:nvPicPr>
          <p:cNvPr id="11" name="Picture Placeholder 10"/>
          <p:cNvPicPr>
            <a:picLocks noGrp="1" noChangeAspect="1"/>
          </p:cNvPicPr>
          <p:nvPr>
            <p:ph type="pic" sz="quarter" idx="15"/>
          </p:nvPr>
        </p:nvPicPr>
        <p:blipFill>
          <a:blip r:embed="rId2">
            <a:duotone>
              <a:prstClr val="black"/>
              <a:schemeClr val="tx2">
                <a:tint val="45000"/>
                <a:satMod val="400000"/>
              </a:schemeClr>
            </a:duotone>
            <a:extLst>
              <a:ext uri="{BEBA8EAE-BF5A-486C-A8C5-ECC9F3942E4B}">
                <a14:imgProps xmlns:a14="http://schemas.microsoft.com/office/drawing/2010/main">
                  <a14:imgLayer r:embed="rId3">
                    <a14:imgEffect>
                      <a14:colorTemperature colorTemp="11200"/>
                    </a14:imgEffect>
                    <a14:imgEffect>
                      <a14:saturation sat="99000"/>
                    </a14:imgEffect>
                  </a14:imgLayer>
                </a14:imgProps>
              </a:ext>
              <a:ext uri="{28A0092B-C50C-407E-A947-70E740481C1C}">
                <a14:useLocalDpi xmlns:a14="http://schemas.microsoft.com/office/drawing/2010/main" val="0"/>
              </a:ext>
            </a:extLst>
          </a:blip>
          <a:srcRect t="20890" b="20890"/>
          <a:stretch>
            <a:fillRect/>
          </a:stretch>
        </p:blipFill>
        <p:spPr>
          <a:xfrm rot="21173182">
            <a:off x="402394" y="327839"/>
            <a:ext cx="5573571" cy="4487298"/>
          </a:xfrm>
          <a:solidFill>
            <a:schemeClr val="accent1">
              <a:lumMod val="75000"/>
            </a:schemeClr>
          </a:solidFill>
        </p:spPr>
      </p:pic>
    </p:spTree>
    <p:extLst>
      <p:ext uri="{BB962C8B-B14F-4D97-AF65-F5344CB8AC3E}">
        <p14:creationId xmlns:p14="http://schemas.microsoft.com/office/powerpoint/2010/main" val="15772835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92500" lnSpcReduction="20000"/>
          </a:bodyPr>
          <a:lstStyle/>
          <a:p>
            <a:r>
              <a:rPr lang="en-GB" dirty="0" smtClean="0">
                <a:latin typeface="+mj-lt"/>
              </a:rPr>
              <a:t>Children enjoy learning all the more when they meet with success.  </a:t>
            </a:r>
            <a:endParaRPr lang="en-GB" dirty="0">
              <a:latin typeface="+mj-lt"/>
            </a:endParaRPr>
          </a:p>
        </p:txBody>
      </p:sp>
      <p:sp>
        <p:nvSpPr>
          <p:cNvPr id="3" name="Footer Placeholder 2"/>
          <p:cNvSpPr>
            <a:spLocks noGrp="1"/>
          </p:cNvSpPr>
          <p:nvPr>
            <p:ph type="ftr" sz="quarter" idx="11"/>
          </p:nvPr>
        </p:nvSpPr>
        <p:spPr>
          <a:xfrm>
            <a:off x="748030" y="4992550"/>
            <a:ext cx="4242666" cy="1479749"/>
          </a:xfrm>
        </p:spPr>
        <p:txBody>
          <a:bodyPr/>
          <a:lstStyle/>
          <a:p>
            <a:pPr marL="285750" indent="-285750">
              <a:buFont typeface="Arial" panose="020B0604020202020204" pitchFamily="34" charset="0"/>
              <a:buChar char="•"/>
            </a:pPr>
            <a:r>
              <a:rPr lang="en-US" noProof="0" dirty="0" smtClean="0"/>
              <a:t>Provide aids to help your child succeed. Visual reminders or actions such as this b/d orientation reminder are great. </a:t>
            </a:r>
            <a:endParaRPr lang="en-US" noProof="0" dirty="0"/>
          </a:p>
        </p:txBody>
      </p:sp>
      <p:sp>
        <p:nvSpPr>
          <p:cNvPr id="4" name="Slide Number Placeholder 3"/>
          <p:cNvSpPr>
            <a:spLocks noGrp="1"/>
          </p:cNvSpPr>
          <p:nvPr>
            <p:ph type="sldNum" sz="quarter" idx="12"/>
          </p:nvPr>
        </p:nvSpPr>
        <p:spPr/>
        <p:txBody>
          <a:bodyPr/>
          <a:lstStyle/>
          <a:p>
            <a:fld id="{98C0CDE5-970C-4CC4-BF43-0DA127E73E82}" type="slidenum">
              <a:rPr lang="en-US" noProof="0" smtClean="0"/>
              <a:t>3</a:t>
            </a:fld>
            <a:endParaRPr lang="en-US" noProof="0" dirty="0"/>
          </a:p>
        </p:txBody>
      </p:sp>
      <p:sp>
        <p:nvSpPr>
          <p:cNvPr id="5" name="Title 4"/>
          <p:cNvSpPr>
            <a:spLocks noGrp="1"/>
          </p:cNvSpPr>
          <p:nvPr>
            <p:ph type="title"/>
          </p:nvPr>
        </p:nvSpPr>
        <p:spPr>
          <a:xfrm rot="-360000">
            <a:off x="855521" y="950412"/>
            <a:ext cx="3933620" cy="962414"/>
          </a:xfrm>
        </p:spPr>
        <p:txBody>
          <a:bodyPr>
            <a:normAutofit fontScale="90000"/>
          </a:bodyPr>
          <a:lstStyle/>
          <a:p>
            <a:r>
              <a:rPr lang="en-GB" dirty="0" smtClean="0"/>
              <a:t>Decide What To Teach</a:t>
            </a:r>
            <a:endParaRPr lang="en-GB" dirty="0"/>
          </a:p>
        </p:txBody>
      </p:sp>
      <p:sp>
        <p:nvSpPr>
          <p:cNvPr id="6" name="Text Placeholder 5"/>
          <p:cNvSpPr>
            <a:spLocks noGrp="1"/>
          </p:cNvSpPr>
          <p:nvPr>
            <p:ph type="body" sz="quarter" idx="13"/>
          </p:nvPr>
        </p:nvSpPr>
        <p:spPr>
          <a:xfrm>
            <a:off x="808990" y="3392622"/>
            <a:ext cx="3913188" cy="1802833"/>
          </a:xfrm>
        </p:spPr>
        <p:txBody>
          <a:bodyPr/>
          <a:lstStyle/>
          <a:p>
            <a:r>
              <a:rPr lang="en-GB" dirty="0" smtClean="0">
                <a:solidFill>
                  <a:schemeClr val="tx2">
                    <a:lumMod val="60000"/>
                    <a:lumOff val="40000"/>
                  </a:schemeClr>
                </a:solidFill>
                <a:latin typeface="+mj-lt"/>
              </a:rPr>
              <a:t>Decide on the aim of what is being taught:</a:t>
            </a:r>
          </a:p>
          <a:p>
            <a:r>
              <a:rPr lang="en-GB" dirty="0" smtClean="0">
                <a:solidFill>
                  <a:srgbClr val="002060"/>
                </a:solidFill>
                <a:latin typeface="+mj-lt"/>
              </a:rPr>
              <a:t>Is it to teach the correct orientation of a letter ?</a:t>
            </a:r>
          </a:p>
          <a:p>
            <a:r>
              <a:rPr lang="en-GB" dirty="0" smtClean="0">
                <a:latin typeface="+mj-lt"/>
              </a:rPr>
              <a:t>Is to answer questions on a passage of reading?  If so, oral answers are sufficient. You can record answers!</a:t>
            </a:r>
            <a:endParaRPr lang="en-GB" dirty="0">
              <a:latin typeface="+mj-lt"/>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44767">
            <a:off x="5310377" y="194943"/>
            <a:ext cx="1995758" cy="1673040"/>
          </a:xfrm>
          <a:prstGeom prst="rect">
            <a:avLst/>
          </a:prstGeom>
        </p:spPr>
      </p:pic>
      <p:pic>
        <p:nvPicPr>
          <p:cNvPr id="17" name="Picture Placeholder 16"/>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21695" r="21695" b="7897"/>
          <a:stretch/>
        </p:blipFill>
        <p:spPr>
          <a:xfrm rot="720000">
            <a:off x="6364016" y="175728"/>
            <a:ext cx="4647699" cy="5040000"/>
          </a:xfr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13065">
            <a:off x="6986158" y="4066728"/>
            <a:ext cx="2797748" cy="1865165"/>
          </a:xfrm>
          <a:prstGeom prst="rect">
            <a:avLst/>
          </a:prstGeom>
        </p:spPr>
      </p:pic>
    </p:spTree>
    <p:extLst>
      <p:ext uri="{BB962C8B-B14F-4D97-AF65-F5344CB8AC3E}">
        <p14:creationId xmlns:p14="http://schemas.microsoft.com/office/powerpoint/2010/main" val="1490258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GB" dirty="0" smtClean="0">
                <a:latin typeface="+mj-lt"/>
              </a:rPr>
              <a:t>Cooking, Gardening, Playing – Lots of Ways to Learn !</a:t>
            </a:r>
            <a:endParaRPr lang="en-GB" dirty="0">
              <a:latin typeface="+mj-lt"/>
            </a:endParaRPr>
          </a:p>
        </p:txBody>
      </p:sp>
      <p:sp>
        <p:nvSpPr>
          <p:cNvPr id="4" name="Slide Number Placeholder 3"/>
          <p:cNvSpPr>
            <a:spLocks noGrp="1"/>
          </p:cNvSpPr>
          <p:nvPr>
            <p:ph type="sldNum" sz="quarter" idx="12"/>
          </p:nvPr>
        </p:nvSpPr>
        <p:spPr/>
        <p:txBody>
          <a:bodyPr/>
          <a:lstStyle/>
          <a:p>
            <a:fld id="{98C0CDE5-970C-4CC4-BF43-0DA127E73E82}" type="slidenum">
              <a:rPr lang="en-US" noProof="0" smtClean="0"/>
              <a:t>4</a:t>
            </a:fld>
            <a:endParaRPr lang="en-US" noProof="0" dirty="0"/>
          </a:p>
        </p:txBody>
      </p:sp>
      <p:sp>
        <p:nvSpPr>
          <p:cNvPr id="5" name="Title 4"/>
          <p:cNvSpPr>
            <a:spLocks noGrp="1"/>
          </p:cNvSpPr>
          <p:nvPr>
            <p:ph type="title"/>
          </p:nvPr>
        </p:nvSpPr>
        <p:spPr>
          <a:xfrm rot="-360000">
            <a:off x="798774" y="1200675"/>
            <a:ext cx="3933620" cy="734415"/>
          </a:xfrm>
        </p:spPr>
        <p:txBody>
          <a:bodyPr>
            <a:normAutofit fontScale="90000"/>
          </a:bodyPr>
          <a:lstStyle/>
          <a:p>
            <a:r>
              <a:rPr lang="en-GB" dirty="0" smtClean="0"/>
              <a:t>Enjoyable Activities</a:t>
            </a:r>
            <a:endParaRPr lang="en-GB" dirty="0"/>
          </a:p>
        </p:txBody>
      </p:sp>
      <p:sp>
        <p:nvSpPr>
          <p:cNvPr id="6" name="Text Placeholder 5"/>
          <p:cNvSpPr>
            <a:spLocks noGrp="1"/>
          </p:cNvSpPr>
          <p:nvPr>
            <p:ph type="body" sz="quarter" idx="13"/>
          </p:nvPr>
        </p:nvSpPr>
        <p:spPr>
          <a:xfrm>
            <a:off x="808990" y="3392621"/>
            <a:ext cx="4349864" cy="3062769"/>
          </a:xfrm>
        </p:spPr>
        <p:txBody>
          <a:bodyPr>
            <a:noAutofit/>
          </a:bodyPr>
          <a:lstStyle/>
          <a:p>
            <a:r>
              <a:rPr lang="en-GB" dirty="0" smtClean="0">
                <a:solidFill>
                  <a:schemeClr val="tx2">
                    <a:lumMod val="60000"/>
                    <a:lumOff val="40000"/>
                  </a:schemeClr>
                </a:solidFill>
                <a:latin typeface="+mj-lt"/>
              </a:rPr>
              <a:t>Life Skills are important so enjoy cooking and sewing, gardening or playing with your child.  All sorts of maths and language skills can be employed at the same time.</a:t>
            </a:r>
          </a:p>
          <a:p>
            <a:pPr marL="0" indent="0">
              <a:buNone/>
            </a:pPr>
            <a:endParaRPr lang="en-GB" dirty="0" smtClean="0">
              <a:solidFill>
                <a:schemeClr val="tx2">
                  <a:lumMod val="60000"/>
                  <a:lumOff val="40000"/>
                </a:schemeClr>
              </a:solidFill>
              <a:latin typeface="+mj-lt"/>
            </a:endParaRPr>
          </a:p>
          <a:p>
            <a:r>
              <a:rPr lang="en-GB" dirty="0" smtClean="0">
                <a:latin typeface="+mj-lt"/>
              </a:rPr>
              <a:t>If you child has a particular interest then gearing learning to that interest can make learning so much more enjoyable and meaningful for them..</a:t>
            </a:r>
            <a:endParaRPr lang="en-GB" dirty="0">
              <a:latin typeface="+mj-lt"/>
            </a:endParaRPr>
          </a:p>
        </p:txBody>
      </p:sp>
      <p:pic>
        <p:nvPicPr>
          <p:cNvPr id="10" name="Picture Placeholder 9"/>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8596" b="18596"/>
          <a:stretch>
            <a:fillRect/>
          </a:stretch>
        </p:blipFill>
        <p:spPr>
          <a:xfrm rot="720000">
            <a:off x="6764748" y="60711"/>
            <a:ext cx="2481538" cy="2921710"/>
          </a:xfr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93432">
            <a:off x="6186954" y="3117093"/>
            <a:ext cx="4512359" cy="2424748"/>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7808" t="813" r="18289" b="-813"/>
          <a:stretch/>
        </p:blipFill>
        <p:spPr>
          <a:xfrm rot="799506">
            <a:off x="9023633" y="602376"/>
            <a:ext cx="2009106" cy="2792007"/>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0004" y="5363445"/>
            <a:ext cx="1980842" cy="1324727"/>
          </a:xfrm>
          <a:prstGeom prst="rect">
            <a:avLst/>
          </a:prstGeom>
        </p:spPr>
      </p:pic>
    </p:spTree>
    <p:extLst>
      <p:ext uri="{BB962C8B-B14F-4D97-AF65-F5344CB8AC3E}">
        <p14:creationId xmlns:p14="http://schemas.microsoft.com/office/powerpoint/2010/main" val="2723129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09868" y="5716412"/>
            <a:ext cx="2639323" cy="365125"/>
          </a:xfrm>
        </p:spPr>
        <p:txBody>
          <a:bodyPr/>
          <a:lstStyle/>
          <a:p>
            <a:r>
              <a:rPr lang="en-US" noProof="0" dirty="0" smtClean="0"/>
              <a:t>Links:</a:t>
            </a:r>
            <a:endParaRPr lang="en-US" noProof="0" dirty="0"/>
          </a:p>
        </p:txBody>
      </p:sp>
      <p:sp>
        <p:nvSpPr>
          <p:cNvPr id="4" name="Slide Number Placeholder 3"/>
          <p:cNvSpPr>
            <a:spLocks noGrp="1"/>
          </p:cNvSpPr>
          <p:nvPr>
            <p:ph type="sldNum" sz="quarter" idx="12"/>
          </p:nvPr>
        </p:nvSpPr>
        <p:spPr/>
        <p:txBody>
          <a:bodyPr/>
          <a:lstStyle/>
          <a:p>
            <a:fld id="{98C0CDE5-970C-4CC4-BF43-0DA127E73E82}" type="slidenum">
              <a:rPr lang="en-US" noProof="0" smtClean="0"/>
              <a:t>5</a:t>
            </a:fld>
            <a:endParaRPr lang="en-US" noProof="0" dirty="0"/>
          </a:p>
        </p:txBody>
      </p:sp>
      <p:sp>
        <p:nvSpPr>
          <p:cNvPr id="9" name="TextBox 8"/>
          <p:cNvSpPr txBox="1"/>
          <p:nvPr/>
        </p:nvSpPr>
        <p:spPr>
          <a:xfrm>
            <a:off x="337213" y="2345550"/>
            <a:ext cx="5631873" cy="523220"/>
          </a:xfrm>
          <a:prstGeom prst="rect">
            <a:avLst/>
          </a:prstGeom>
          <a:noFill/>
        </p:spPr>
        <p:txBody>
          <a:bodyPr wrap="square" rtlCol="0">
            <a:spAutoFit/>
          </a:bodyPr>
          <a:lstStyle/>
          <a:p>
            <a:r>
              <a:rPr lang="en-GB" sz="2800" dirty="0" smtClean="0">
                <a:latin typeface="+mj-lt"/>
              </a:rPr>
              <a:t>Multisensory Learning</a:t>
            </a:r>
            <a:endParaRPr lang="en-GB" sz="2800" dirty="0">
              <a:latin typeface="+mj-lt"/>
            </a:endParaRPr>
          </a:p>
        </p:txBody>
      </p:sp>
      <p:sp>
        <p:nvSpPr>
          <p:cNvPr id="10" name="TextBox 9">
            <a:hlinkClick r:id="rId2"/>
          </p:cNvPr>
          <p:cNvSpPr txBox="1"/>
          <p:nvPr/>
        </p:nvSpPr>
        <p:spPr>
          <a:xfrm>
            <a:off x="249382" y="2821209"/>
            <a:ext cx="11556618" cy="3293209"/>
          </a:xfrm>
          <a:prstGeom prst="rect">
            <a:avLst/>
          </a:prstGeom>
          <a:noFill/>
        </p:spPr>
        <p:txBody>
          <a:bodyPr wrap="square" rtlCol="0">
            <a:spAutoFit/>
          </a:bodyPr>
          <a:lstStyle/>
          <a:p>
            <a:pPr algn="just"/>
            <a:r>
              <a:rPr lang="en-GB" sz="1600" dirty="0" smtClean="0">
                <a:latin typeface="+mj-lt"/>
              </a:rPr>
              <a:t>Multi-sensory learning involves using many of your child’s senses at a time. This type of learning is the best for retaining information. If an activity involves seeing, hearing, doing (writing, speaking/singing) – kinaesthetic) and touching/feeling then it is truly a multi-sensory activity!   An example would be using a rainbow arc – a child can see the letters, can hear their letter names and sound as they say or even sing the alphabet song as they place them, can move and manipulate the letters around to make </a:t>
            </a:r>
            <a:r>
              <a:rPr lang="en-GB" sz="1600" dirty="0" err="1" smtClean="0">
                <a:latin typeface="+mj-lt"/>
              </a:rPr>
              <a:t>words.The</a:t>
            </a:r>
            <a:r>
              <a:rPr lang="en-GB" sz="1600" dirty="0" smtClean="0">
                <a:latin typeface="+mj-lt"/>
              </a:rPr>
              <a:t> </a:t>
            </a:r>
            <a:r>
              <a:rPr lang="en-GB" sz="1600" dirty="0" smtClean="0">
                <a:latin typeface="+mj-lt"/>
              </a:rPr>
              <a:t>child can then find objects and match them to the letter that they begin with, the child can write the letters in sand or salt, can mould the letters out of playdough, etc. </a:t>
            </a:r>
            <a:endParaRPr lang="en-GB" sz="1600" dirty="0">
              <a:latin typeface="+mj-lt"/>
            </a:endParaRPr>
          </a:p>
          <a:p>
            <a:pPr algn="just"/>
            <a:endParaRPr lang="en-GB" sz="1600" dirty="0">
              <a:latin typeface="+mj-lt"/>
            </a:endParaRPr>
          </a:p>
          <a:p>
            <a:r>
              <a:rPr lang="en-GB" sz="1600" dirty="0" smtClean="0">
                <a:latin typeface="+mj-lt"/>
              </a:rPr>
              <a:t>                                </a:t>
            </a:r>
            <a:r>
              <a:rPr lang="en-GB" sz="1600" b="1" dirty="0" smtClean="0">
                <a:solidFill>
                  <a:srgbClr val="002060"/>
                </a:solidFill>
                <a:latin typeface="+mj-lt"/>
              </a:rPr>
              <a:t>Hop Scotch </a:t>
            </a:r>
            <a:r>
              <a:rPr lang="en-GB" sz="1600" dirty="0">
                <a:solidFill>
                  <a:schemeClr val="accent1">
                    <a:lumMod val="75000"/>
                  </a:schemeClr>
                </a:solidFill>
                <a:latin typeface="+mj-lt"/>
              </a:rPr>
              <a:t>with letters or words is an entertaining outdoor way of learning in a multi-sensory way. </a:t>
            </a:r>
            <a:endParaRPr lang="en-GB" sz="1600" dirty="0" smtClean="0">
              <a:solidFill>
                <a:schemeClr val="accent1">
                  <a:lumMod val="75000"/>
                </a:schemeClr>
              </a:solidFill>
              <a:latin typeface="+mj-lt"/>
            </a:endParaRPr>
          </a:p>
          <a:p>
            <a:r>
              <a:rPr lang="en-GB" sz="1600" dirty="0">
                <a:solidFill>
                  <a:schemeClr val="accent1">
                    <a:lumMod val="75000"/>
                  </a:schemeClr>
                </a:solidFill>
                <a:latin typeface="+mj-lt"/>
              </a:rPr>
              <a:t> </a:t>
            </a:r>
            <a:r>
              <a:rPr lang="en-GB" sz="1600" dirty="0" smtClean="0">
                <a:solidFill>
                  <a:schemeClr val="accent1">
                    <a:lumMod val="75000"/>
                  </a:schemeClr>
                </a:solidFill>
                <a:latin typeface="+mj-lt"/>
              </a:rPr>
              <a:t>                               Read our leaflet </a:t>
            </a:r>
            <a:r>
              <a:rPr lang="en-GB" sz="1600" dirty="0">
                <a:solidFill>
                  <a:schemeClr val="accent1">
                    <a:lumMod val="75000"/>
                  </a:schemeClr>
                </a:solidFill>
                <a:latin typeface="+mj-lt"/>
              </a:rPr>
              <a:t>on fun outdoor learning activities for children.  </a:t>
            </a:r>
          </a:p>
          <a:p>
            <a:r>
              <a:rPr lang="en-GB" sz="1600" dirty="0" smtClean="0">
                <a:solidFill>
                  <a:schemeClr val="accent1">
                    <a:lumMod val="75000"/>
                  </a:schemeClr>
                </a:solidFill>
                <a:latin typeface="+mj-lt"/>
              </a:rPr>
              <a:t>                                Older </a:t>
            </a:r>
            <a:r>
              <a:rPr lang="en-GB" sz="1600" dirty="0">
                <a:solidFill>
                  <a:schemeClr val="accent1">
                    <a:lumMod val="75000"/>
                  </a:schemeClr>
                </a:solidFill>
                <a:latin typeface="+mj-lt"/>
              </a:rPr>
              <a:t>children might enjoy a multi-sensory </a:t>
            </a:r>
            <a:r>
              <a:rPr lang="en-GB" sz="1600" b="1" dirty="0">
                <a:solidFill>
                  <a:srgbClr val="002060"/>
                </a:solidFill>
                <a:latin typeface="+mj-lt"/>
              </a:rPr>
              <a:t>V</a:t>
            </a:r>
            <a:r>
              <a:rPr lang="en-GB" sz="1600" b="1" dirty="0" smtClean="0">
                <a:solidFill>
                  <a:srgbClr val="002060"/>
                </a:solidFill>
                <a:latin typeface="+mj-lt"/>
              </a:rPr>
              <a:t>irtual </a:t>
            </a:r>
            <a:r>
              <a:rPr lang="en-GB" sz="1600" b="1" dirty="0" smtClean="0">
                <a:solidFill>
                  <a:srgbClr val="002060"/>
                </a:solidFill>
                <a:latin typeface="+mj-lt"/>
              </a:rPr>
              <a:t>M</a:t>
            </a:r>
            <a:r>
              <a:rPr lang="en-GB" sz="1600" b="1" dirty="0" smtClean="0">
                <a:solidFill>
                  <a:srgbClr val="002060"/>
                </a:solidFill>
                <a:latin typeface="+mj-lt"/>
              </a:rPr>
              <a:t>useum </a:t>
            </a:r>
            <a:r>
              <a:rPr lang="en-GB" sz="1600" b="1" dirty="0" smtClean="0">
                <a:solidFill>
                  <a:srgbClr val="002060"/>
                </a:solidFill>
                <a:latin typeface="+mj-lt"/>
              </a:rPr>
              <a:t>T</a:t>
            </a:r>
            <a:r>
              <a:rPr lang="en-GB" sz="1600" b="1" dirty="0" smtClean="0">
                <a:solidFill>
                  <a:srgbClr val="002060"/>
                </a:solidFill>
                <a:latin typeface="+mj-lt"/>
              </a:rPr>
              <a:t>our</a:t>
            </a:r>
            <a:r>
              <a:rPr lang="en-GB" sz="1600" dirty="0">
                <a:solidFill>
                  <a:schemeClr val="accent1">
                    <a:lumMod val="75000"/>
                  </a:schemeClr>
                </a:solidFill>
                <a:latin typeface="+mj-lt"/>
              </a:rPr>
              <a:t>.  There are plenty available free </a:t>
            </a:r>
            <a:r>
              <a:rPr lang="en-GB" sz="1600" dirty="0" smtClean="0">
                <a:solidFill>
                  <a:schemeClr val="accent1">
                    <a:lumMod val="75000"/>
                  </a:schemeClr>
                </a:solidFill>
                <a:latin typeface="+mj-lt"/>
              </a:rPr>
              <a:t>                in </a:t>
            </a:r>
            <a:r>
              <a:rPr lang="en-GB" sz="1600" dirty="0" smtClean="0">
                <a:solidFill>
                  <a:schemeClr val="accent1">
                    <a:lumMod val="75000"/>
                  </a:schemeClr>
                </a:solidFill>
                <a:latin typeface="+mj-lt"/>
              </a:rPr>
              <a:t>lockdown.</a:t>
            </a:r>
            <a:endParaRPr lang="en-GB" sz="1600" dirty="0">
              <a:solidFill>
                <a:schemeClr val="accent1">
                  <a:lumMod val="75000"/>
                </a:schemeClr>
              </a:solidFill>
              <a:latin typeface="+mj-lt"/>
            </a:endParaRPr>
          </a:p>
          <a:p>
            <a:pPr algn="just"/>
            <a:endParaRPr lang="en-GB" sz="1600" dirty="0" smtClean="0">
              <a:solidFill>
                <a:schemeClr val="accent1">
                  <a:lumMod val="75000"/>
                </a:schemeClr>
              </a:solidFill>
              <a:latin typeface="+mj-lt"/>
            </a:endParaRPr>
          </a:p>
          <a:p>
            <a:pPr algn="just"/>
            <a:r>
              <a:rPr lang="en-GB" sz="1600" dirty="0" smtClean="0">
                <a:solidFill>
                  <a:schemeClr val="accent1">
                    <a:lumMod val="75000"/>
                  </a:schemeClr>
                </a:solidFill>
                <a:latin typeface="+mj-lt"/>
              </a:rPr>
              <a:t> </a:t>
            </a:r>
            <a:r>
              <a:rPr lang="en-GB" sz="1600" dirty="0" smtClean="0">
                <a:solidFill>
                  <a:schemeClr val="accent1">
                    <a:lumMod val="75000"/>
                  </a:schemeClr>
                </a:solidFill>
                <a:latin typeface="+mj-lt"/>
              </a:rPr>
              <a:t> </a:t>
            </a:r>
            <a:endParaRPr lang="en-GB" sz="1600" dirty="0" smtClean="0">
              <a:solidFill>
                <a:schemeClr val="accent1">
                  <a:lumMod val="75000"/>
                </a:schemeClr>
              </a:solidFill>
              <a:latin typeface="+mj-lt"/>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06784" cy="2410691"/>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4898" y="247195"/>
            <a:ext cx="2145916" cy="214591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1494" y="107018"/>
            <a:ext cx="1721748" cy="2605009"/>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45524" y="180510"/>
            <a:ext cx="3585721" cy="1810789"/>
          </a:xfrm>
          <a:prstGeom prst="rect">
            <a:avLst/>
          </a:prstGeom>
        </p:spPr>
      </p:pic>
      <p:sp>
        <p:nvSpPr>
          <p:cNvPr id="2" name="TextBox 1"/>
          <p:cNvSpPr txBox="1"/>
          <p:nvPr/>
        </p:nvSpPr>
        <p:spPr>
          <a:xfrm>
            <a:off x="249382" y="5716412"/>
            <a:ext cx="10083338" cy="954107"/>
          </a:xfrm>
          <a:prstGeom prst="rect">
            <a:avLst/>
          </a:prstGeom>
          <a:noFill/>
        </p:spPr>
        <p:txBody>
          <a:bodyPr wrap="square" rtlCol="0">
            <a:spAutoFit/>
          </a:bodyPr>
          <a:lstStyle/>
          <a:p>
            <a:endParaRPr lang="en-GB" sz="1400" dirty="0" smtClean="0">
              <a:hlinkClick r:id="rId2"/>
            </a:endParaRPr>
          </a:p>
          <a:p>
            <a:r>
              <a:rPr lang="en-GB" sz="1400" dirty="0" smtClean="0">
                <a:latin typeface="+mj-lt"/>
                <a:hlinkClick r:id="rId2"/>
              </a:rPr>
              <a:t>https://www.virtualiteach.com/post/2017/08/20/10-amazing-virtual-museum-       tours#:~:text=%2010%20amazing%20virtual%20museum%20tours%20%201,YouVisit%20has%20really%20been%20gathering%20steam...%20More</a:t>
            </a:r>
            <a:endParaRPr lang="en-GB" sz="1400" dirty="0">
              <a:latin typeface="+mj-lt"/>
            </a:endParaRPr>
          </a:p>
        </p:txBody>
      </p:sp>
    </p:spTree>
    <p:extLst>
      <p:ext uri="{BB962C8B-B14F-4D97-AF65-F5344CB8AC3E}">
        <p14:creationId xmlns:p14="http://schemas.microsoft.com/office/powerpoint/2010/main" val="33316533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875434" y="5636850"/>
            <a:ext cx="2639323" cy="365125"/>
          </a:xfrm>
        </p:spPr>
        <p:txBody>
          <a:bodyPr/>
          <a:lstStyle/>
          <a:p>
            <a:r>
              <a:rPr lang="en-US" dirty="0" smtClean="0"/>
              <a:t>Links:</a:t>
            </a:r>
            <a:endParaRPr lang="en-US" noProof="0" dirty="0"/>
          </a:p>
        </p:txBody>
      </p:sp>
      <p:sp>
        <p:nvSpPr>
          <p:cNvPr id="3" name="Slide Number Placeholder 2"/>
          <p:cNvSpPr>
            <a:spLocks noGrp="1"/>
          </p:cNvSpPr>
          <p:nvPr>
            <p:ph type="sldNum" sz="quarter" idx="12"/>
          </p:nvPr>
        </p:nvSpPr>
        <p:spPr/>
        <p:txBody>
          <a:bodyPr/>
          <a:lstStyle/>
          <a:p>
            <a:fld id="{98C0CDE5-970C-4CC4-BF43-0DA127E73E82}" type="slidenum">
              <a:rPr lang="en-US" noProof="0" smtClean="0"/>
              <a:t>6</a:t>
            </a:fld>
            <a:endParaRPr lang="en-US" noProof="0" dirty="0"/>
          </a:p>
        </p:txBody>
      </p:sp>
      <p:sp>
        <p:nvSpPr>
          <p:cNvPr id="4" name="Title 3"/>
          <p:cNvSpPr>
            <a:spLocks noGrp="1"/>
          </p:cNvSpPr>
          <p:nvPr>
            <p:ph type="title"/>
          </p:nvPr>
        </p:nvSpPr>
        <p:spPr/>
        <p:txBody>
          <a:bodyPr/>
          <a:lstStyle/>
          <a:p>
            <a:r>
              <a:rPr lang="en-GB" dirty="0" smtClean="0"/>
              <a:t>Making Reading Easier</a:t>
            </a:r>
            <a:endParaRPr lang="en-GB" dirty="0"/>
          </a:p>
        </p:txBody>
      </p:sp>
      <p:sp>
        <p:nvSpPr>
          <p:cNvPr id="5" name="Text Placeholder 4"/>
          <p:cNvSpPr>
            <a:spLocks noGrp="1"/>
          </p:cNvSpPr>
          <p:nvPr>
            <p:ph type="body" sz="quarter" idx="13"/>
          </p:nvPr>
        </p:nvSpPr>
        <p:spPr>
          <a:xfrm>
            <a:off x="1416069" y="768271"/>
            <a:ext cx="8778240" cy="5069977"/>
          </a:xfrm>
        </p:spPr>
        <p:txBody>
          <a:bodyPr>
            <a:normAutofit fontScale="62500" lnSpcReduction="20000"/>
          </a:bodyPr>
          <a:lstStyle/>
          <a:p>
            <a:endParaRPr lang="en-GB" dirty="0" smtClean="0">
              <a:latin typeface="+mj-lt"/>
            </a:endParaRPr>
          </a:p>
          <a:p>
            <a:r>
              <a:rPr lang="en-GB" sz="3600" dirty="0" smtClean="0">
                <a:latin typeface="+mj-lt"/>
              </a:rPr>
              <a:t>Dyslexic children have a specific difficulty with the</a:t>
            </a:r>
          </a:p>
          <a:p>
            <a:r>
              <a:rPr lang="en-GB" sz="3600" dirty="0" smtClean="0">
                <a:latin typeface="+mj-lt"/>
              </a:rPr>
              <a:t>    written word.  To make it easier for them to read try:</a:t>
            </a:r>
          </a:p>
          <a:p>
            <a:endParaRPr lang="en-GB" sz="3600" dirty="0" smtClean="0">
              <a:latin typeface="+mj-lt"/>
            </a:endParaRPr>
          </a:p>
          <a:p>
            <a:pPr marL="1143000" indent="-1143000" algn="l">
              <a:buFont typeface="+mj-lt"/>
              <a:buAutoNum type="arabicPeriod"/>
            </a:pPr>
            <a:r>
              <a:rPr lang="en-GB" sz="3600" dirty="0" smtClean="0">
                <a:solidFill>
                  <a:srgbClr val="002060"/>
                </a:solidFill>
                <a:latin typeface="+mj-lt"/>
              </a:rPr>
              <a:t>Coloured background on paper or laptop or use a coloured overlay.</a:t>
            </a:r>
          </a:p>
          <a:p>
            <a:pPr marL="1143000" indent="-1143000" algn="l">
              <a:buFont typeface="+mj-lt"/>
              <a:buAutoNum type="arabicPeriod"/>
            </a:pPr>
            <a:r>
              <a:rPr lang="en-GB" sz="3600" dirty="0" smtClean="0">
                <a:solidFill>
                  <a:schemeClr val="tx1">
                    <a:lumMod val="40000"/>
                    <a:lumOff val="60000"/>
                  </a:schemeClr>
                </a:solidFill>
                <a:latin typeface="+mj-lt"/>
              </a:rPr>
              <a:t>A Dyslexia friendly </a:t>
            </a:r>
            <a:r>
              <a:rPr lang="en-GB" sz="3600" dirty="0" smtClean="0">
                <a:solidFill>
                  <a:schemeClr val="tx1">
                    <a:lumMod val="40000"/>
                    <a:lumOff val="60000"/>
                  </a:schemeClr>
                </a:solidFill>
                <a:latin typeface="+mj-lt"/>
              </a:rPr>
              <a:t>font(Comic Sans MS) </a:t>
            </a:r>
            <a:r>
              <a:rPr lang="en-GB" sz="3600" dirty="0" smtClean="0">
                <a:solidFill>
                  <a:schemeClr val="tx1">
                    <a:lumMod val="40000"/>
                    <a:lumOff val="60000"/>
                  </a:schemeClr>
                </a:solidFill>
                <a:latin typeface="+mj-lt"/>
              </a:rPr>
              <a:t>will be easier to read.</a:t>
            </a:r>
          </a:p>
          <a:p>
            <a:pPr marL="1143000" indent="-1143000" algn="l">
              <a:buFont typeface="+mj-lt"/>
              <a:buAutoNum type="arabicPeriod"/>
            </a:pPr>
            <a:r>
              <a:rPr lang="en-GB" sz="3600" dirty="0" smtClean="0">
                <a:solidFill>
                  <a:schemeClr val="tx2"/>
                </a:solidFill>
                <a:latin typeface="+mj-lt"/>
              </a:rPr>
              <a:t>Kind lighting environment using natural daylight or soft lamp light.</a:t>
            </a:r>
          </a:p>
          <a:p>
            <a:pPr marL="1143000" indent="-1143000" algn="l">
              <a:buFont typeface="+mj-lt"/>
              <a:buAutoNum type="arabicPeriod"/>
            </a:pPr>
            <a:r>
              <a:rPr lang="en-GB" sz="3600" dirty="0" smtClean="0">
                <a:solidFill>
                  <a:srgbClr val="00B0F0"/>
                </a:solidFill>
                <a:latin typeface="+mj-lt"/>
              </a:rPr>
              <a:t>Try particular book schemes such as </a:t>
            </a:r>
            <a:r>
              <a:rPr lang="en-GB" sz="3600" b="1" dirty="0" smtClean="0">
                <a:solidFill>
                  <a:srgbClr val="00B0F0"/>
                </a:solidFill>
                <a:latin typeface="+mj-lt"/>
              </a:rPr>
              <a:t>Barrington Stoke </a:t>
            </a:r>
            <a:r>
              <a:rPr lang="en-GB" sz="3600" dirty="0" smtClean="0">
                <a:solidFill>
                  <a:srgbClr val="00B0F0"/>
                </a:solidFill>
                <a:latin typeface="+mj-lt"/>
              </a:rPr>
              <a:t>that offer Dyslexic friendly publications for children with a clear font, layout and a off white background.  Moreover you can choose books that are geared to your child’s interest age but are written to appropriate reading age.</a:t>
            </a:r>
          </a:p>
          <a:p>
            <a:pPr marL="1143000" indent="-1143000" algn="l">
              <a:buFont typeface="+mj-lt"/>
              <a:buAutoNum type="arabicPeriod"/>
            </a:pPr>
            <a:endParaRPr lang="en-GB" sz="3600" dirty="0">
              <a:latin typeface="+mj-l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7382" y="91854"/>
            <a:ext cx="2354617" cy="3088073"/>
          </a:xfrm>
          <a:prstGeom prst="rect">
            <a:avLst/>
          </a:prstGeom>
        </p:spPr>
      </p:pic>
      <p:sp>
        <p:nvSpPr>
          <p:cNvPr id="9" name="TextBox 8"/>
          <p:cNvSpPr txBox="1"/>
          <p:nvPr/>
        </p:nvSpPr>
        <p:spPr>
          <a:xfrm>
            <a:off x="2484058" y="5614161"/>
            <a:ext cx="7765411" cy="369332"/>
          </a:xfrm>
          <a:prstGeom prst="rect">
            <a:avLst/>
          </a:prstGeom>
          <a:noFill/>
        </p:spPr>
        <p:txBody>
          <a:bodyPr wrap="square" rtlCol="0">
            <a:spAutoFit/>
          </a:bodyPr>
          <a:lstStyle/>
          <a:p>
            <a:r>
              <a:rPr lang="en-GB" dirty="0" smtClean="0">
                <a:latin typeface="+mj-lt"/>
                <a:hlinkClick r:id="rId3"/>
              </a:rPr>
              <a:t>https://www.barringtonstoke.co.uk/parents-and-carers/</a:t>
            </a:r>
            <a:endParaRPr lang="en-GB" dirty="0">
              <a:latin typeface="+mj-lt"/>
            </a:endParaRPr>
          </a:p>
        </p:txBody>
      </p:sp>
      <p:sp>
        <p:nvSpPr>
          <p:cNvPr id="8" name="TextBox 7"/>
          <p:cNvSpPr txBox="1"/>
          <p:nvPr/>
        </p:nvSpPr>
        <p:spPr>
          <a:xfrm>
            <a:off x="2484058" y="5907563"/>
            <a:ext cx="9614901" cy="646331"/>
          </a:xfrm>
          <a:prstGeom prst="rect">
            <a:avLst/>
          </a:prstGeom>
          <a:noFill/>
        </p:spPr>
        <p:txBody>
          <a:bodyPr wrap="square" rtlCol="0">
            <a:spAutoFit/>
          </a:bodyPr>
          <a:lstStyle/>
          <a:p>
            <a:r>
              <a:rPr lang="en-GB" dirty="0" smtClean="0">
                <a:latin typeface="+mj-lt"/>
                <a:hlinkClick r:id="rId4"/>
              </a:rPr>
              <a:t>https://www.journalism.co.uk/press-releases/pearson-launches-rapid-reading-online-for-struggling-learners-and-children-with-sen/s66/a552005/</a:t>
            </a:r>
            <a:endParaRPr lang="en-GB" dirty="0">
              <a:latin typeface="+mj-lt"/>
            </a:endParaRPr>
          </a:p>
        </p:txBody>
      </p:sp>
      <p:sp>
        <p:nvSpPr>
          <p:cNvPr id="10" name="TextBox 9"/>
          <p:cNvSpPr txBox="1"/>
          <p:nvPr/>
        </p:nvSpPr>
        <p:spPr>
          <a:xfrm>
            <a:off x="2484058" y="6477964"/>
            <a:ext cx="8134065" cy="369332"/>
          </a:xfrm>
          <a:prstGeom prst="rect">
            <a:avLst/>
          </a:prstGeom>
          <a:noFill/>
        </p:spPr>
        <p:txBody>
          <a:bodyPr wrap="square" rtlCol="0">
            <a:spAutoFit/>
          </a:bodyPr>
          <a:lstStyle/>
          <a:p>
            <a:r>
              <a:rPr lang="en-GB" dirty="0" smtClean="0">
                <a:solidFill>
                  <a:schemeClr val="accent1">
                    <a:lumMod val="60000"/>
                    <a:lumOff val="40000"/>
                  </a:schemeClr>
                </a:solidFill>
                <a:latin typeface="+mj-lt"/>
                <a:hlinkClick r:id="rId5"/>
              </a:rPr>
              <a:t>https://www.phonicbooks.co.uk/product/talisman-series-series-1</a:t>
            </a:r>
            <a:r>
              <a:rPr lang="en-GB" dirty="0" smtClean="0">
                <a:latin typeface="+mj-lt"/>
                <a:hlinkClick r:id="rId5"/>
              </a:rPr>
              <a:t>/</a:t>
            </a:r>
            <a:endParaRPr lang="en-GB" dirty="0">
              <a:latin typeface="+mj-lt"/>
            </a:endParaRPr>
          </a:p>
        </p:txBody>
      </p:sp>
    </p:spTree>
    <p:extLst>
      <p:ext uri="{BB962C8B-B14F-4D97-AF65-F5344CB8AC3E}">
        <p14:creationId xmlns:p14="http://schemas.microsoft.com/office/powerpoint/2010/main" val="1864921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9F9A-7914-429C-8B48-A81473A57190}"/>
              </a:ext>
            </a:extLst>
          </p:cNvPr>
          <p:cNvSpPr>
            <a:spLocks noGrp="1"/>
          </p:cNvSpPr>
          <p:nvPr>
            <p:ph type="title"/>
          </p:nvPr>
        </p:nvSpPr>
        <p:spPr/>
        <p:txBody>
          <a:bodyPr/>
          <a:lstStyle/>
          <a:p>
            <a:r>
              <a:rPr lang="en-US" dirty="0" smtClean="0"/>
              <a:t>Play Games</a:t>
            </a:r>
            <a:endParaRPr lang="en-US" dirty="0"/>
          </a:p>
        </p:txBody>
      </p:sp>
      <p:sp>
        <p:nvSpPr>
          <p:cNvPr id="8" name="Footer Placeholder 7">
            <a:extLst>
              <a:ext uri="{FF2B5EF4-FFF2-40B4-BE49-F238E27FC236}">
                <a16:creationId xmlns:a16="http://schemas.microsoft.com/office/drawing/2014/main" id="{0616C4DF-BD76-4DFD-9788-A65985F05CA6}"/>
              </a:ext>
            </a:extLst>
          </p:cNvPr>
          <p:cNvSpPr>
            <a:spLocks noGrp="1"/>
          </p:cNvSpPr>
          <p:nvPr>
            <p:ph type="ftr" sz="quarter" idx="11"/>
          </p:nvPr>
        </p:nvSpPr>
        <p:spPr>
          <a:xfrm>
            <a:off x="149404" y="2893827"/>
            <a:ext cx="3429000" cy="3948544"/>
          </a:xfrm>
        </p:spPr>
        <p:txBody>
          <a:bodyPr/>
          <a:lstStyle/>
          <a:p>
            <a:endParaRPr lang="en-US" dirty="0" smtClean="0"/>
          </a:p>
          <a:p>
            <a:endParaRPr lang="en-US" dirty="0"/>
          </a:p>
          <a:p>
            <a:r>
              <a:rPr lang="en-US" dirty="0" smtClean="0">
                <a:solidFill>
                  <a:schemeClr val="tx1">
                    <a:lumMod val="60000"/>
                    <a:lumOff val="40000"/>
                  </a:schemeClr>
                </a:solidFill>
              </a:rPr>
              <a:t>There’s no reason why everyone shouldn’t enjoy home learning.</a:t>
            </a:r>
          </a:p>
          <a:p>
            <a:endParaRPr lang="en-US" dirty="0" smtClean="0">
              <a:solidFill>
                <a:srgbClr val="002060"/>
              </a:solidFill>
            </a:endParaRPr>
          </a:p>
          <a:p>
            <a:endParaRPr lang="en-US" dirty="0" smtClean="0">
              <a:solidFill>
                <a:srgbClr val="002060"/>
              </a:solidFill>
            </a:endParaRPr>
          </a:p>
          <a:p>
            <a:pPr marL="285750" indent="-285750">
              <a:buFont typeface="Arial" panose="020B0604020202020204" pitchFamily="34" charset="0"/>
              <a:buChar char="•"/>
            </a:pPr>
            <a:r>
              <a:rPr lang="en-US" dirty="0" smtClean="0">
                <a:solidFill>
                  <a:srgbClr val="002060"/>
                </a:solidFill>
              </a:rPr>
              <a:t>If </a:t>
            </a:r>
            <a:r>
              <a:rPr lang="en-US" dirty="0" smtClean="0">
                <a:solidFill>
                  <a:srgbClr val="002060"/>
                </a:solidFill>
              </a:rPr>
              <a:t>your child struggles with reading or spelling a specific phonic pattern then play games to practice them!</a:t>
            </a:r>
          </a:p>
          <a:p>
            <a:endParaRPr lang="en-US" dirty="0" smtClean="0">
              <a:solidFill>
                <a:srgbClr val="002060"/>
              </a:solidFill>
            </a:endParaRPr>
          </a:p>
          <a:p>
            <a:endParaRPr lang="en-US" dirty="0" smtClean="0">
              <a:solidFill>
                <a:srgbClr val="002060"/>
              </a:solidFill>
            </a:endParaRPr>
          </a:p>
          <a:p>
            <a:endParaRPr lang="en-US" dirty="0">
              <a:solidFill>
                <a:srgbClr val="002060"/>
              </a:solidFill>
            </a:endParaRPr>
          </a:p>
          <a:p>
            <a:endParaRPr lang="en-US" dirty="0" smtClean="0">
              <a:solidFill>
                <a:srgbClr val="002060"/>
              </a:solidFill>
            </a:endParaRPr>
          </a:p>
          <a:p>
            <a:endParaRPr lang="en-US" dirty="0" smtClean="0">
              <a:solidFill>
                <a:srgbClr val="002060"/>
              </a:solidFill>
            </a:endParaRPr>
          </a:p>
          <a:p>
            <a:pPr marL="285750" indent="-285750">
              <a:buFont typeface="Arial" panose="020B0604020202020204" pitchFamily="34" charset="0"/>
              <a:buChar char="•"/>
            </a:pPr>
            <a:r>
              <a:rPr lang="en-US" dirty="0" smtClean="0">
                <a:solidFill>
                  <a:srgbClr val="002060"/>
                </a:solidFill>
              </a:rPr>
              <a:t>They’ll be so preoccupied with winning they won’t realize how much they’re learning!</a:t>
            </a:r>
          </a:p>
          <a:p>
            <a:endParaRPr lang="en-US" dirty="0"/>
          </a:p>
          <a:p>
            <a:endParaRPr lang="en-US" dirty="0"/>
          </a:p>
          <a:p>
            <a:endParaRPr lang="en-US" dirty="0"/>
          </a:p>
          <a:p>
            <a:endParaRPr lang="en-US" sz="1400" b="0" dirty="0" smtClean="0">
              <a:solidFill>
                <a:schemeClr val="accent1">
                  <a:lumMod val="50000"/>
                </a:schemeClr>
              </a:solidFill>
            </a:endParaRP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
        <p:nvSpPr>
          <p:cNvPr id="9" name="Slide Number Placeholder 8">
            <a:extLst>
              <a:ext uri="{FF2B5EF4-FFF2-40B4-BE49-F238E27FC236}">
                <a16:creationId xmlns:a16="http://schemas.microsoft.com/office/drawing/2014/main" id="{F759139A-0794-42B5-84C4-5E9E21B10D1E}"/>
              </a:ext>
            </a:extLst>
          </p:cNvPr>
          <p:cNvSpPr>
            <a:spLocks noGrp="1"/>
          </p:cNvSpPr>
          <p:nvPr>
            <p:ph type="sldNum" sz="quarter" idx="12"/>
          </p:nvPr>
        </p:nvSpPr>
        <p:spPr/>
        <p:txBody>
          <a:bodyPr/>
          <a:lstStyle/>
          <a:p>
            <a:fld id="{98C0CDE5-970C-4CC4-BF43-0DA127E73E82}" type="slidenum">
              <a:rPr lang="en-US" smtClean="0"/>
              <a:pPr/>
              <a:t>7</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6036" y="1900119"/>
            <a:ext cx="1840191" cy="1840191"/>
          </a:xfrm>
          <a:prstGeom prst="rect">
            <a:avLst/>
          </a:prstGeom>
        </p:spPr>
      </p:pic>
      <p:sp>
        <p:nvSpPr>
          <p:cNvPr id="4" name="TextBox 3"/>
          <p:cNvSpPr txBox="1"/>
          <p:nvPr/>
        </p:nvSpPr>
        <p:spPr>
          <a:xfrm>
            <a:off x="5456227" y="1881495"/>
            <a:ext cx="6091168" cy="1877437"/>
          </a:xfrm>
          <a:prstGeom prst="rect">
            <a:avLst/>
          </a:prstGeom>
          <a:solidFill>
            <a:schemeClr val="accent3">
              <a:lumMod val="40000"/>
              <a:lumOff val="60000"/>
            </a:schemeClr>
          </a:solidFill>
        </p:spPr>
        <p:txBody>
          <a:bodyPr wrap="square" rtlCol="0">
            <a:spAutoFit/>
          </a:bodyPr>
          <a:lstStyle/>
          <a:p>
            <a:r>
              <a:rPr lang="en-GB" dirty="0" smtClean="0">
                <a:latin typeface="+mj-lt"/>
                <a:hlinkClick r:id="rId3"/>
              </a:rPr>
              <a:t>https://www.crossboweducation.com/pop-for-sight-words</a:t>
            </a:r>
            <a:endParaRPr lang="en-GB" dirty="0">
              <a:latin typeface="+mj-lt"/>
            </a:endParaRPr>
          </a:p>
          <a:p>
            <a:r>
              <a:rPr lang="en-GB" sz="1600" b="1" dirty="0" smtClean="0">
                <a:latin typeface="+mj-lt"/>
              </a:rPr>
              <a:t>Pop</a:t>
            </a:r>
            <a:r>
              <a:rPr lang="en-GB" sz="1600" dirty="0" smtClean="0">
                <a:latin typeface="+mj-lt"/>
              </a:rPr>
              <a:t> offers </a:t>
            </a:r>
            <a:r>
              <a:rPr lang="en-GB" sz="1600" dirty="0">
                <a:latin typeface="+mj-lt"/>
              </a:rPr>
              <a:t>h</a:t>
            </a:r>
            <a:r>
              <a:rPr lang="en-GB" sz="1600" dirty="0" smtClean="0">
                <a:latin typeface="+mj-lt"/>
              </a:rPr>
              <a:t>andfuls </a:t>
            </a:r>
            <a:r>
              <a:rPr lang="en-GB" sz="1600" dirty="0">
                <a:latin typeface="+mj-lt"/>
              </a:rPr>
              <a:t>of fun as children recognise and read aloud high frequency words. Fast-paced game play is great for improving fluency. </a:t>
            </a:r>
            <a:endParaRPr lang="en-GB" sz="1600" dirty="0" smtClean="0">
              <a:latin typeface="+mj-lt"/>
            </a:endParaRPr>
          </a:p>
          <a:p>
            <a:r>
              <a:rPr lang="en-GB" sz="1600" b="1" dirty="0" smtClean="0">
                <a:solidFill>
                  <a:schemeClr val="accent1">
                    <a:lumMod val="50000"/>
                  </a:schemeClr>
                </a:solidFill>
                <a:latin typeface="+mj-lt"/>
              </a:rPr>
              <a:t>Crossbow Education </a:t>
            </a:r>
            <a:r>
              <a:rPr lang="en-GB" sz="1600" dirty="0" smtClean="0">
                <a:solidFill>
                  <a:schemeClr val="accent1">
                    <a:lumMod val="50000"/>
                  </a:schemeClr>
                </a:solidFill>
                <a:latin typeface="+mj-lt"/>
              </a:rPr>
              <a:t>also sells games and resources designed to aid and teach dyslexic students of all ages.</a:t>
            </a:r>
            <a:endParaRPr lang="en-GB" sz="1600" dirty="0">
              <a:solidFill>
                <a:schemeClr val="accent1">
                  <a:lumMod val="50000"/>
                </a:schemeClr>
              </a:solidFill>
              <a:latin typeface="+mj-lt"/>
            </a:endParaRPr>
          </a:p>
        </p:txBody>
      </p:sp>
      <p:pic>
        <p:nvPicPr>
          <p:cNvPr id="10" name="Picture 9"/>
          <p:cNvPicPr>
            <a:picLocks noChangeAspect="1"/>
          </p:cNvPicPr>
          <p:nvPr/>
        </p:nvPicPr>
        <p:blipFill>
          <a:blip r:embed="rId4"/>
          <a:stretch>
            <a:fillRect/>
          </a:stretch>
        </p:blipFill>
        <p:spPr>
          <a:xfrm>
            <a:off x="5316762" y="3936922"/>
            <a:ext cx="3185049" cy="1862354"/>
          </a:xfrm>
          <a:prstGeom prst="rect">
            <a:avLst/>
          </a:prstGeom>
        </p:spPr>
      </p:pic>
      <p:sp>
        <p:nvSpPr>
          <p:cNvPr id="3" name="TextBox 2"/>
          <p:cNvSpPr txBox="1"/>
          <p:nvPr/>
        </p:nvSpPr>
        <p:spPr>
          <a:xfrm>
            <a:off x="4174716" y="5685427"/>
            <a:ext cx="6209731" cy="646331"/>
          </a:xfrm>
          <a:prstGeom prst="rect">
            <a:avLst/>
          </a:prstGeom>
          <a:solidFill>
            <a:srgbClr val="FFFF00"/>
          </a:solidFill>
        </p:spPr>
        <p:txBody>
          <a:bodyPr wrap="square" rtlCol="0">
            <a:spAutoFit/>
          </a:bodyPr>
          <a:lstStyle/>
          <a:p>
            <a:r>
              <a:rPr lang="en-GB" dirty="0" smtClean="0">
                <a:solidFill>
                  <a:schemeClr val="accent1">
                    <a:lumMod val="75000"/>
                  </a:schemeClr>
                </a:solidFill>
                <a:latin typeface="+mj-lt"/>
                <a:hlinkClick r:id="rId5"/>
              </a:rPr>
              <a:t>Where to buy TRUGS </a:t>
            </a:r>
            <a:r>
              <a:rPr lang="en-GB" dirty="0" smtClean="0">
                <a:latin typeface="+mj-lt"/>
                <a:hlinkClick r:id="rId5"/>
              </a:rPr>
              <a:t>(Teach Reading Using Games) https://www.readsuccessfully.com/</a:t>
            </a:r>
            <a:endParaRPr lang="en-GB" dirty="0">
              <a:latin typeface="+mj-lt"/>
            </a:endParaRPr>
          </a:p>
        </p:txBody>
      </p:sp>
      <p:sp>
        <p:nvSpPr>
          <p:cNvPr id="12" name="TextBox 11"/>
          <p:cNvSpPr txBox="1"/>
          <p:nvPr/>
        </p:nvSpPr>
        <p:spPr>
          <a:xfrm>
            <a:off x="8501811" y="4390713"/>
            <a:ext cx="2565843" cy="923330"/>
          </a:xfrm>
          <a:prstGeom prst="rect">
            <a:avLst/>
          </a:prstGeom>
          <a:noFill/>
        </p:spPr>
        <p:txBody>
          <a:bodyPr wrap="square" rtlCol="0">
            <a:spAutoFit/>
          </a:bodyPr>
          <a:lstStyle/>
          <a:p>
            <a:r>
              <a:rPr lang="en-GB" dirty="0" smtClean="0">
                <a:solidFill>
                  <a:srgbClr val="FFFF00"/>
                </a:solidFill>
              </a:rPr>
              <a:t>T</a:t>
            </a:r>
            <a:r>
              <a:rPr lang="en-GB" dirty="0" smtClean="0"/>
              <a:t>each </a:t>
            </a:r>
            <a:r>
              <a:rPr lang="en-GB" dirty="0" smtClean="0">
                <a:solidFill>
                  <a:srgbClr val="FFFF00"/>
                </a:solidFill>
              </a:rPr>
              <a:t>R</a:t>
            </a:r>
            <a:r>
              <a:rPr lang="en-GB" dirty="0" smtClean="0"/>
              <a:t>eading </a:t>
            </a:r>
            <a:r>
              <a:rPr lang="en-GB" dirty="0" smtClean="0">
                <a:solidFill>
                  <a:srgbClr val="FFFF00"/>
                </a:solidFill>
              </a:rPr>
              <a:t>U</a:t>
            </a:r>
            <a:r>
              <a:rPr lang="en-GB" dirty="0" smtClean="0"/>
              <a:t>sing </a:t>
            </a:r>
            <a:r>
              <a:rPr lang="en-GB" dirty="0" smtClean="0">
                <a:solidFill>
                  <a:srgbClr val="FFFF00"/>
                </a:solidFill>
              </a:rPr>
              <a:t>G</a:t>
            </a:r>
            <a:r>
              <a:rPr lang="en-GB" dirty="0" smtClean="0"/>
              <a:t>ames</a:t>
            </a:r>
          </a:p>
          <a:p>
            <a:pPr algn="ctr"/>
            <a:r>
              <a:rPr lang="en-GB" dirty="0" smtClean="0"/>
              <a:t>TRUGS</a:t>
            </a:r>
            <a:endParaRPr lang="en-GB" dirty="0"/>
          </a:p>
        </p:txBody>
      </p:sp>
      <p:sp>
        <p:nvSpPr>
          <p:cNvPr id="14" name="TextBox 13"/>
          <p:cNvSpPr txBox="1"/>
          <p:nvPr/>
        </p:nvSpPr>
        <p:spPr>
          <a:xfrm>
            <a:off x="4894070" y="1133340"/>
            <a:ext cx="6911930" cy="646331"/>
          </a:xfrm>
          <a:prstGeom prst="rect">
            <a:avLst/>
          </a:prstGeom>
          <a:solidFill>
            <a:srgbClr val="FFFF00"/>
          </a:solidFill>
        </p:spPr>
        <p:txBody>
          <a:bodyPr wrap="square" rtlCol="0">
            <a:spAutoFit/>
          </a:bodyPr>
          <a:lstStyle/>
          <a:p>
            <a:pPr algn="ctr"/>
            <a:r>
              <a:rPr lang="en-GB" dirty="0" smtClean="0">
                <a:latin typeface="+mj-lt"/>
              </a:rPr>
              <a:t>Monmouthshire </a:t>
            </a:r>
            <a:r>
              <a:rPr lang="en-GB" dirty="0" err="1" smtClean="0">
                <a:latin typeface="+mj-lt"/>
              </a:rPr>
              <a:t>SpLD</a:t>
            </a:r>
            <a:r>
              <a:rPr lang="en-GB" dirty="0" smtClean="0">
                <a:latin typeface="+mj-lt"/>
              </a:rPr>
              <a:t> children love playing </a:t>
            </a:r>
            <a:r>
              <a:rPr lang="en-GB" dirty="0" smtClean="0">
                <a:latin typeface="+mj-lt"/>
              </a:rPr>
              <a:t>literacy </a:t>
            </a:r>
            <a:r>
              <a:rPr lang="en-GB" dirty="0" smtClean="0">
                <a:latin typeface="+mj-lt"/>
              </a:rPr>
              <a:t>reading games such as POP TRUGS and TALISMAN cards</a:t>
            </a:r>
            <a:r>
              <a:rPr lang="en-GB" dirty="0" smtClean="0"/>
              <a:t>.</a:t>
            </a:r>
            <a:endParaRPr lang="en-GB" dirty="0"/>
          </a:p>
        </p:txBody>
      </p:sp>
    </p:spTree>
    <p:extLst>
      <p:ext uri="{BB962C8B-B14F-4D97-AF65-F5344CB8AC3E}">
        <p14:creationId xmlns:p14="http://schemas.microsoft.com/office/powerpoint/2010/main" val="24399472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808990" y="2336580"/>
            <a:ext cx="3913632" cy="804672"/>
          </a:xfrm>
        </p:spPr>
        <p:txBody>
          <a:bodyPr>
            <a:normAutofit fontScale="85000" lnSpcReduction="10000"/>
          </a:bodyPr>
          <a:lstStyle/>
          <a:p>
            <a:r>
              <a:rPr lang="en-GB" dirty="0" smtClean="0">
                <a:solidFill>
                  <a:schemeClr val="accent1">
                    <a:lumMod val="60000"/>
                    <a:lumOff val="40000"/>
                  </a:schemeClr>
                </a:solidFill>
                <a:latin typeface="+mj-lt"/>
              </a:rPr>
              <a:t>Computers</a:t>
            </a:r>
            <a:r>
              <a:rPr lang="en-GB" dirty="0" smtClean="0">
                <a:latin typeface="+mj-lt"/>
              </a:rPr>
              <a:t>, </a:t>
            </a:r>
            <a:r>
              <a:rPr lang="en-GB" dirty="0" smtClean="0">
                <a:solidFill>
                  <a:schemeClr val="tx1">
                    <a:lumMod val="40000"/>
                    <a:lumOff val="60000"/>
                  </a:schemeClr>
                </a:solidFill>
                <a:latin typeface="+mj-lt"/>
              </a:rPr>
              <a:t>Tablets</a:t>
            </a:r>
            <a:r>
              <a:rPr lang="en-GB" dirty="0" smtClean="0">
                <a:latin typeface="+mj-lt"/>
              </a:rPr>
              <a:t> and </a:t>
            </a:r>
            <a:r>
              <a:rPr lang="en-GB" dirty="0" smtClean="0">
                <a:solidFill>
                  <a:srgbClr val="FFFF00"/>
                </a:solidFill>
                <a:latin typeface="+mj-lt"/>
              </a:rPr>
              <a:t>Smart Phones</a:t>
            </a:r>
            <a:r>
              <a:rPr lang="en-GB" dirty="0" smtClean="0">
                <a:latin typeface="+mj-lt"/>
              </a:rPr>
              <a:t> have many free features that can make a huge difference.</a:t>
            </a:r>
            <a:endParaRPr lang="en-GB" dirty="0">
              <a:latin typeface="+mj-lt"/>
            </a:endParaRPr>
          </a:p>
        </p:txBody>
      </p:sp>
      <p:sp>
        <p:nvSpPr>
          <p:cNvPr id="3" name="Footer Placeholder 2"/>
          <p:cNvSpPr>
            <a:spLocks noGrp="1"/>
          </p:cNvSpPr>
          <p:nvPr>
            <p:ph type="ftr" sz="quarter" idx="11"/>
          </p:nvPr>
        </p:nvSpPr>
        <p:spPr>
          <a:xfrm>
            <a:off x="228535" y="6285275"/>
            <a:ext cx="2639323" cy="365125"/>
          </a:xfrm>
        </p:spPr>
        <p:txBody>
          <a:bodyPr/>
          <a:lstStyle/>
          <a:p>
            <a:r>
              <a:rPr lang="en-US" dirty="0" smtClean="0"/>
              <a:t> </a:t>
            </a:r>
            <a:endParaRPr lang="en-US" noProof="0" dirty="0"/>
          </a:p>
        </p:txBody>
      </p:sp>
      <p:sp>
        <p:nvSpPr>
          <p:cNvPr id="4" name="Slide Number Placeholder 3"/>
          <p:cNvSpPr>
            <a:spLocks noGrp="1"/>
          </p:cNvSpPr>
          <p:nvPr>
            <p:ph type="sldNum" sz="quarter" idx="12"/>
          </p:nvPr>
        </p:nvSpPr>
        <p:spPr/>
        <p:txBody>
          <a:bodyPr/>
          <a:lstStyle/>
          <a:p>
            <a:fld id="{98C0CDE5-970C-4CC4-BF43-0DA127E73E82}" type="slidenum">
              <a:rPr lang="en-US" noProof="0" smtClean="0"/>
              <a:t>8</a:t>
            </a:fld>
            <a:endParaRPr lang="en-US" noProof="0" dirty="0"/>
          </a:p>
        </p:txBody>
      </p:sp>
      <p:sp>
        <p:nvSpPr>
          <p:cNvPr id="5" name="Title 4"/>
          <p:cNvSpPr>
            <a:spLocks noGrp="1"/>
          </p:cNvSpPr>
          <p:nvPr>
            <p:ph type="title"/>
          </p:nvPr>
        </p:nvSpPr>
        <p:spPr>
          <a:xfrm rot="-360000">
            <a:off x="134965" y="572534"/>
            <a:ext cx="5170096" cy="1292275"/>
          </a:xfrm>
        </p:spPr>
        <p:txBody>
          <a:bodyPr>
            <a:normAutofit/>
          </a:bodyPr>
          <a:lstStyle/>
          <a:p>
            <a:r>
              <a:rPr lang="en-GB" sz="3600" dirty="0" smtClean="0"/>
              <a:t>Embrace Technology</a:t>
            </a:r>
            <a:endParaRPr lang="en-GB" sz="3600" dirty="0"/>
          </a:p>
        </p:txBody>
      </p:sp>
      <p:sp>
        <p:nvSpPr>
          <p:cNvPr id="6" name="Text Placeholder 5"/>
          <p:cNvSpPr>
            <a:spLocks noGrp="1"/>
          </p:cNvSpPr>
          <p:nvPr>
            <p:ph type="body" sz="quarter" idx="13"/>
          </p:nvPr>
        </p:nvSpPr>
        <p:spPr>
          <a:xfrm>
            <a:off x="796944" y="3190305"/>
            <a:ext cx="3846137" cy="3277532"/>
          </a:xfrm>
        </p:spPr>
        <p:txBody>
          <a:bodyPr>
            <a:normAutofit/>
          </a:bodyPr>
          <a:lstStyle/>
          <a:p>
            <a:r>
              <a:rPr lang="en-GB" b="1" dirty="0" smtClean="0">
                <a:latin typeface="+mj-lt"/>
              </a:rPr>
              <a:t>Text to Speech</a:t>
            </a:r>
            <a:r>
              <a:rPr lang="en-GB" dirty="0" smtClean="0">
                <a:latin typeface="+mj-lt"/>
              </a:rPr>
              <a:t> and</a:t>
            </a:r>
            <a:r>
              <a:rPr lang="en-GB" b="1" dirty="0">
                <a:latin typeface="+mj-lt"/>
              </a:rPr>
              <a:t> </a:t>
            </a:r>
            <a:r>
              <a:rPr lang="en-GB" b="1" dirty="0" smtClean="0">
                <a:latin typeface="+mj-lt"/>
              </a:rPr>
              <a:t>Speech to Text </a:t>
            </a:r>
            <a:r>
              <a:rPr lang="en-GB" dirty="0" smtClean="0">
                <a:latin typeface="+mj-lt"/>
              </a:rPr>
              <a:t>applications – help with reading. Downloading on your phone/tablet is easy.</a:t>
            </a:r>
          </a:p>
          <a:p>
            <a:r>
              <a:rPr lang="en-GB" b="1" dirty="0" smtClean="0">
                <a:solidFill>
                  <a:schemeClr val="accent1">
                    <a:lumMod val="60000"/>
                    <a:lumOff val="40000"/>
                  </a:schemeClr>
                </a:solidFill>
                <a:latin typeface="+mj-lt"/>
              </a:rPr>
              <a:t>Speech to text </a:t>
            </a:r>
            <a:r>
              <a:rPr lang="en-GB" dirty="0" smtClean="0">
                <a:solidFill>
                  <a:schemeClr val="accent1">
                    <a:lumMod val="60000"/>
                    <a:lumOff val="40000"/>
                  </a:schemeClr>
                </a:solidFill>
                <a:latin typeface="+mj-lt"/>
              </a:rPr>
              <a:t>– allows your child to dictate their work to device.</a:t>
            </a:r>
          </a:p>
          <a:p>
            <a:r>
              <a:rPr lang="en-GB" dirty="0" smtClean="0">
                <a:solidFill>
                  <a:schemeClr val="tx1">
                    <a:lumMod val="60000"/>
                    <a:lumOff val="40000"/>
                  </a:schemeClr>
                </a:solidFill>
                <a:latin typeface="+mj-lt"/>
              </a:rPr>
              <a:t>Advance spelling and grammar checkers.</a:t>
            </a:r>
          </a:p>
          <a:p>
            <a:r>
              <a:rPr lang="en-GB" dirty="0" smtClean="0">
                <a:solidFill>
                  <a:schemeClr val="bg2"/>
                </a:solidFill>
                <a:latin typeface="+mj-lt"/>
              </a:rPr>
              <a:t>Text can be highlighted.</a:t>
            </a:r>
          </a:p>
          <a:p>
            <a:r>
              <a:rPr lang="en-GB" dirty="0" smtClean="0">
                <a:solidFill>
                  <a:srgbClr val="00B0F0"/>
                </a:solidFill>
                <a:latin typeface="+mj-lt"/>
              </a:rPr>
              <a:t>Learn how to touch type – There are some free resources like the </a:t>
            </a:r>
          </a:p>
          <a:p>
            <a:pPr marL="0" indent="0">
              <a:buNone/>
            </a:pPr>
            <a:r>
              <a:rPr lang="en-GB" b="1" dirty="0">
                <a:solidFill>
                  <a:srgbClr val="00B0F0"/>
                </a:solidFill>
                <a:latin typeface="+mj-lt"/>
              </a:rPr>
              <a:t> </a:t>
            </a:r>
            <a:r>
              <a:rPr lang="en-GB" b="1" dirty="0" smtClean="0">
                <a:solidFill>
                  <a:srgbClr val="00B0F0"/>
                </a:solidFill>
                <a:latin typeface="+mj-lt"/>
              </a:rPr>
              <a:t> BBC</a:t>
            </a:r>
            <a:r>
              <a:rPr lang="en-GB" dirty="0" smtClean="0">
                <a:solidFill>
                  <a:srgbClr val="00B0F0"/>
                </a:solidFill>
                <a:latin typeface="+mj-lt"/>
              </a:rPr>
              <a:t> </a:t>
            </a:r>
            <a:r>
              <a:rPr lang="en-GB" b="1" dirty="0" smtClean="0">
                <a:solidFill>
                  <a:srgbClr val="00B0F0"/>
                </a:solidFill>
                <a:latin typeface="+mj-lt"/>
              </a:rPr>
              <a:t>Typing Dance Mat</a:t>
            </a:r>
            <a:r>
              <a:rPr lang="en-GB" dirty="0" smtClean="0">
                <a:solidFill>
                  <a:srgbClr val="00B0F0"/>
                </a:solidFill>
                <a:latin typeface="+mj-lt"/>
              </a:rPr>
              <a:t>.</a:t>
            </a:r>
            <a:endParaRPr lang="en-GB" dirty="0">
              <a:solidFill>
                <a:srgbClr val="00B0F0"/>
              </a:solidFill>
              <a:latin typeface="+mj-lt"/>
            </a:endParaRPr>
          </a:p>
        </p:txBody>
      </p:sp>
      <p:pic>
        <p:nvPicPr>
          <p:cNvPr id="8" name="Picture Placeholder 7"/>
          <p:cNvPicPr>
            <a:picLocks noGrp="1" noChangeAspect="1"/>
          </p:cNvPicPr>
          <p:nvPr>
            <p:ph type="pic" sz="quarter" idx="14"/>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a:xfrm rot="720000">
            <a:off x="6503365" y="306761"/>
            <a:ext cx="4519501" cy="4919272"/>
          </a:xfrm>
        </p:spPr>
      </p:pic>
      <p:sp>
        <p:nvSpPr>
          <p:cNvPr id="11" name="TextBox 10"/>
          <p:cNvSpPr txBox="1"/>
          <p:nvPr/>
        </p:nvSpPr>
        <p:spPr>
          <a:xfrm>
            <a:off x="938583" y="6209113"/>
            <a:ext cx="6428096" cy="307777"/>
          </a:xfrm>
          <a:prstGeom prst="rect">
            <a:avLst/>
          </a:prstGeom>
          <a:noFill/>
        </p:spPr>
        <p:txBody>
          <a:bodyPr wrap="square" rtlCol="0">
            <a:spAutoFit/>
          </a:bodyPr>
          <a:lstStyle/>
          <a:p>
            <a:r>
              <a:rPr lang="en-GB" sz="1400" dirty="0" smtClean="0">
                <a:latin typeface="+mj-lt"/>
                <a:hlinkClick r:id="rId4"/>
              </a:rPr>
              <a:t>https://www.bbc.co.uk/bitesize/topics/zf2f9j6/articles/z3c6tfr</a:t>
            </a:r>
            <a:endParaRPr lang="en-GB" sz="1400" dirty="0">
              <a:latin typeface="+mj-lt"/>
            </a:endParaRPr>
          </a:p>
        </p:txBody>
      </p:sp>
      <p:pic>
        <p:nvPicPr>
          <p:cNvPr id="12" name="Picture 11" descr="Crossing the Streams Audio Recording and Speech to GDocs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8682" y="2494113"/>
            <a:ext cx="1945676" cy="807455"/>
          </a:xfrm>
          <a:prstGeom prst="rect">
            <a:avLst/>
          </a:prstGeom>
        </p:spPr>
      </p:pic>
      <p:pic>
        <p:nvPicPr>
          <p:cNvPr id="14" name="Picture 13" descr="Google Text-to-Speech - Wikipedia"/>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52631" y="3201552"/>
            <a:ext cx="799829" cy="799829"/>
          </a:xfrm>
          <a:prstGeom prst="rect">
            <a:avLst/>
          </a:prstGeom>
        </p:spPr>
      </p:pic>
    </p:spTree>
    <p:extLst>
      <p:ext uri="{BB962C8B-B14F-4D97-AF65-F5344CB8AC3E}">
        <p14:creationId xmlns:p14="http://schemas.microsoft.com/office/powerpoint/2010/main" val="3787405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normAutofit fontScale="92500" lnSpcReduction="20000"/>
          </a:bodyPr>
          <a:lstStyle/>
          <a:p>
            <a:r>
              <a:rPr lang="en-GB" dirty="0" smtClean="0">
                <a:solidFill>
                  <a:srgbClr val="FFC000"/>
                </a:solidFill>
                <a:latin typeface="+mj-lt"/>
              </a:rPr>
              <a:t>Listening to books enables the magical world of storytelling to open up</a:t>
            </a:r>
            <a:endParaRPr lang="en-GB" dirty="0">
              <a:solidFill>
                <a:srgbClr val="FFC000"/>
              </a:solidFill>
              <a:latin typeface="+mj-lt"/>
            </a:endParaRPr>
          </a:p>
        </p:txBody>
      </p:sp>
      <p:sp>
        <p:nvSpPr>
          <p:cNvPr id="3" name="Footer Placeholder 2"/>
          <p:cNvSpPr>
            <a:spLocks noGrp="1"/>
          </p:cNvSpPr>
          <p:nvPr>
            <p:ph type="ftr" sz="quarter" idx="11"/>
          </p:nvPr>
        </p:nvSpPr>
        <p:spPr>
          <a:xfrm>
            <a:off x="173598" y="5514701"/>
            <a:ext cx="2639323" cy="365125"/>
          </a:xfrm>
        </p:spPr>
        <p:txBody>
          <a:bodyPr/>
          <a:lstStyle/>
          <a:p>
            <a:r>
              <a:rPr lang="en-US" noProof="0" dirty="0" smtClean="0"/>
              <a:t>Audio Books:</a:t>
            </a:r>
            <a:endParaRPr lang="en-US" noProof="0" dirty="0"/>
          </a:p>
        </p:txBody>
      </p:sp>
      <p:sp>
        <p:nvSpPr>
          <p:cNvPr id="4" name="Slide Number Placeholder 3"/>
          <p:cNvSpPr>
            <a:spLocks noGrp="1"/>
          </p:cNvSpPr>
          <p:nvPr>
            <p:ph type="sldNum" sz="quarter" idx="12"/>
          </p:nvPr>
        </p:nvSpPr>
        <p:spPr/>
        <p:txBody>
          <a:bodyPr/>
          <a:lstStyle/>
          <a:p>
            <a:fld id="{98C0CDE5-970C-4CC4-BF43-0DA127E73E82}" type="slidenum">
              <a:rPr lang="en-US" noProof="0" smtClean="0"/>
              <a:t>9</a:t>
            </a:fld>
            <a:endParaRPr lang="en-US" noProof="0" dirty="0"/>
          </a:p>
        </p:txBody>
      </p:sp>
      <p:sp>
        <p:nvSpPr>
          <p:cNvPr id="8" name="Text Placeholder 7"/>
          <p:cNvSpPr>
            <a:spLocks noGrp="1"/>
          </p:cNvSpPr>
          <p:nvPr>
            <p:ph type="body" sz="quarter" idx="13"/>
          </p:nvPr>
        </p:nvSpPr>
        <p:spPr>
          <a:xfrm>
            <a:off x="748030" y="3216726"/>
            <a:ext cx="3913188" cy="2249488"/>
          </a:xfrm>
        </p:spPr>
        <p:txBody>
          <a:bodyPr>
            <a:normAutofit fontScale="92500"/>
          </a:bodyPr>
          <a:lstStyle/>
          <a:p>
            <a:r>
              <a:rPr lang="en-GB" dirty="0" smtClean="0">
                <a:latin typeface="+mj-lt"/>
              </a:rPr>
              <a:t>Can hear expanded vocabulary.</a:t>
            </a:r>
          </a:p>
          <a:p>
            <a:r>
              <a:rPr lang="en-GB" dirty="0" smtClean="0">
                <a:solidFill>
                  <a:schemeClr val="tx1">
                    <a:lumMod val="60000"/>
                    <a:lumOff val="40000"/>
                  </a:schemeClr>
                </a:solidFill>
                <a:latin typeface="+mj-lt"/>
              </a:rPr>
              <a:t>Stories can be enjoyed without the pressure of decoding.</a:t>
            </a:r>
          </a:p>
          <a:p>
            <a:r>
              <a:rPr lang="en-GB" dirty="0" smtClean="0">
                <a:latin typeface="+mj-lt"/>
              </a:rPr>
              <a:t>Listen with headphones or share with family members to discuss and critique</a:t>
            </a:r>
          </a:p>
          <a:p>
            <a:r>
              <a:rPr lang="en-GB" dirty="0" smtClean="0">
                <a:solidFill>
                  <a:schemeClr val="tx1"/>
                </a:solidFill>
                <a:latin typeface="+mj-lt"/>
              </a:rPr>
              <a:t>Enables the awareness of story beginnings, different sentence structure and length, the use of dramatic language, punctuation, etc.</a:t>
            </a:r>
          </a:p>
          <a:p>
            <a:endParaRPr lang="en-GB" dirty="0" smtClean="0">
              <a:solidFill>
                <a:schemeClr val="tx1"/>
              </a:solidFill>
            </a:endParaRPr>
          </a:p>
        </p:txBody>
      </p:sp>
      <p:pic>
        <p:nvPicPr>
          <p:cNvPr id="2" name="Picture Placeholder 1"/>
          <p:cNvPicPr>
            <a:picLocks noGrp="1" noChangeAspect="1"/>
          </p:cNvPicPr>
          <p:nvPr>
            <p:ph type="pic" sz="quarter" idx="14"/>
          </p:nvPr>
        </p:nvPicPr>
        <p:blipFill rotWithShape="1">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t="-38275" b="-38275"/>
          <a:stretch/>
        </p:blipFill>
        <p:spPr>
          <a:xfrm rot="720000">
            <a:off x="6488096" y="232919"/>
            <a:ext cx="4647699" cy="5472101"/>
          </a:xfrm>
          <a:noFill/>
        </p:spPr>
      </p:pic>
      <p:sp>
        <p:nvSpPr>
          <p:cNvPr id="10" name="Title 9"/>
          <p:cNvSpPr>
            <a:spLocks noGrp="1"/>
          </p:cNvSpPr>
          <p:nvPr>
            <p:ph type="title"/>
          </p:nvPr>
        </p:nvSpPr>
        <p:spPr/>
        <p:txBody>
          <a:bodyPr/>
          <a:lstStyle/>
          <a:p>
            <a:r>
              <a:rPr lang="en-GB" dirty="0" smtClean="0"/>
              <a:t>Audio Books</a:t>
            </a:r>
            <a:endParaRPr lang="en-GB" dirty="0"/>
          </a:p>
        </p:txBody>
      </p:sp>
      <p:sp>
        <p:nvSpPr>
          <p:cNvPr id="5" name="TextBox 4"/>
          <p:cNvSpPr txBox="1"/>
          <p:nvPr/>
        </p:nvSpPr>
        <p:spPr>
          <a:xfrm>
            <a:off x="1493259" y="5435888"/>
            <a:ext cx="7601803" cy="1384995"/>
          </a:xfrm>
          <a:prstGeom prst="rect">
            <a:avLst/>
          </a:prstGeom>
          <a:noFill/>
        </p:spPr>
        <p:txBody>
          <a:bodyPr wrap="square" rtlCol="0">
            <a:spAutoFit/>
          </a:bodyPr>
          <a:lstStyle/>
          <a:p>
            <a:r>
              <a:rPr lang="en-GB" sz="1400" dirty="0" smtClean="0">
                <a:latin typeface="+mj-lt"/>
                <a:hlinkClick r:id="rId4"/>
              </a:rPr>
              <a:t>Penguin Audio Books https://www.penguin.co.uk/articles/children/2019/jan/children-s-audiobooks-for-a-listen-aloud-adventure.html</a:t>
            </a:r>
            <a:endParaRPr lang="en-GB" sz="1400" dirty="0" smtClean="0">
              <a:latin typeface="+mj-lt"/>
            </a:endParaRPr>
          </a:p>
          <a:p>
            <a:endParaRPr lang="en-GB" sz="1400" dirty="0">
              <a:latin typeface="+mj-lt"/>
            </a:endParaRPr>
          </a:p>
          <a:p>
            <a:r>
              <a:rPr lang="en-GB" sz="1400" dirty="0" smtClean="0">
                <a:latin typeface="+mj-lt"/>
                <a:hlinkClick r:id="rId5"/>
              </a:rPr>
              <a:t>tps://www.audible.co.uk/ep/alexa-free-audiobook?source_code=M2M30DFT1Bk12809041902DH&amp;&amp;msclkid=a0e9510b16911d43255e310e60625c74&amp;gclid=a0e9510b16911d43255e310e60625c74&amp;gclsrc=3p.ds</a:t>
            </a:r>
            <a:endParaRPr lang="en-GB" sz="1400" dirty="0">
              <a:latin typeface="+mj-lt"/>
            </a:endParaRPr>
          </a:p>
        </p:txBody>
      </p:sp>
    </p:spTree>
    <p:extLst>
      <p:ext uri="{BB962C8B-B14F-4D97-AF65-F5344CB8AC3E}">
        <p14:creationId xmlns:p14="http://schemas.microsoft.com/office/powerpoint/2010/main" val="33069744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360000">
            <a:off x="132915" y="1012258"/>
            <a:ext cx="4648775" cy="734415"/>
          </a:xfrm>
        </p:spPr>
        <p:txBody>
          <a:bodyPr>
            <a:normAutofit/>
          </a:bodyPr>
          <a:lstStyle/>
          <a:p>
            <a:r>
              <a:rPr lang="en-US" dirty="0" smtClean="0"/>
              <a:t> Online programs</a:t>
            </a:r>
            <a:endParaRPr lang="en-US" dirty="0"/>
          </a:p>
        </p:txBody>
      </p:sp>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p:txBody>
          <a:bodyPr/>
          <a:lstStyle/>
          <a:p>
            <a:pPr algn="ctr"/>
            <a:r>
              <a:rPr lang="en-US" dirty="0" smtClean="0">
                <a:latin typeface="+mj-lt"/>
              </a:rPr>
              <a:t>Fun Free Online Resources for Literacy</a:t>
            </a:r>
            <a:endParaRPr lang="en-US" dirty="0">
              <a:latin typeface="+mj-lt"/>
            </a:endParaRPr>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p:txBody>
          <a:bodyPr>
            <a:normAutofit fontScale="92500"/>
          </a:bodyPr>
          <a:lstStyle/>
          <a:p>
            <a:r>
              <a:rPr lang="en-US" dirty="0" smtClean="0">
                <a:solidFill>
                  <a:schemeClr val="accent1">
                    <a:lumMod val="75000"/>
                  </a:schemeClr>
                </a:solidFill>
                <a:latin typeface="+mj-lt"/>
              </a:rPr>
              <a:t>There are many great free online resources.  </a:t>
            </a:r>
            <a:r>
              <a:rPr lang="en-US" b="1" dirty="0" err="1" smtClean="0">
                <a:solidFill>
                  <a:schemeClr val="accent1">
                    <a:lumMod val="75000"/>
                  </a:schemeClr>
                </a:solidFill>
                <a:latin typeface="+mj-lt"/>
              </a:rPr>
              <a:t>Nessy</a:t>
            </a:r>
            <a:r>
              <a:rPr lang="en-US" b="1" dirty="0" smtClean="0">
                <a:solidFill>
                  <a:schemeClr val="accent1">
                    <a:lumMod val="75000"/>
                  </a:schemeClr>
                </a:solidFill>
                <a:latin typeface="+mj-lt"/>
              </a:rPr>
              <a:t> </a:t>
            </a:r>
            <a:r>
              <a:rPr lang="en-US" dirty="0" smtClean="0">
                <a:solidFill>
                  <a:schemeClr val="accent1">
                    <a:lumMod val="75000"/>
                  </a:schemeClr>
                </a:solidFill>
                <a:latin typeface="+mj-lt"/>
              </a:rPr>
              <a:t>produces many entertaining videos on different phonic patterns or spelling rules. These are freely accessible on You Tube, or you can pay for some of their game apps for use on phones or </a:t>
            </a:r>
            <a:r>
              <a:rPr lang="en-US" dirty="0" err="1" smtClean="0">
                <a:solidFill>
                  <a:schemeClr val="accent1">
                    <a:lumMod val="75000"/>
                  </a:schemeClr>
                </a:solidFill>
                <a:latin typeface="+mj-lt"/>
              </a:rPr>
              <a:t>ipads</a:t>
            </a:r>
            <a:r>
              <a:rPr lang="en-US" dirty="0" smtClean="0">
                <a:solidFill>
                  <a:schemeClr val="accent1">
                    <a:lumMod val="75000"/>
                  </a:schemeClr>
                </a:solidFill>
                <a:latin typeface="+mj-lt"/>
              </a:rPr>
              <a:t>.  </a:t>
            </a:r>
          </a:p>
          <a:p>
            <a:r>
              <a:rPr lang="en-US" b="1" dirty="0" smtClean="0">
                <a:solidFill>
                  <a:srgbClr val="FF0000"/>
                </a:solidFill>
                <a:latin typeface="+mj-lt"/>
              </a:rPr>
              <a:t>Sir Link-a-Lot </a:t>
            </a:r>
            <a:r>
              <a:rPr lang="en-US" dirty="0" smtClean="0">
                <a:solidFill>
                  <a:srgbClr val="FF0000"/>
                </a:solidFill>
                <a:latin typeface="+mj-lt"/>
              </a:rPr>
              <a:t>is readily available with great fun ways to learn spellings</a:t>
            </a:r>
            <a:r>
              <a:rPr lang="en-US" dirty="0" smtClean="0">
                <a:latin typeface="+mj-lt"/>
              </a:rPr>
              <a:t>.</a:t>
            </a:r>
            <a:endParaRPr lang="en-US" dirty="0">
              <a:latin typeface="+mj-lt"/>
            </a:endParaRPr>
          </a:p>
        </p:txBody>
      </p:sp>
      <p:pic>
        <p:nvPicPr>
          <p:cNvPr id="17" name="Picture Placeholder 16" descr="Boy Reading Book">
            <a:extLst>
              <a:ext uri="{FF2B5EF4-FFF2-40B4-BE49-F238E27FC236}">
                <a16:creationId xmlns:a16="http://schemas.microsoft.com/office/drawing/2014/main" id="{C8B885F2-2AC2-46A9-9D9B-71123D1A1F6B}"/>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a:stretch/>
        </p:blipFill>
        <p:spPr>
          <a:xfrm rot="720000">
            <a:off x="6384187" y="209524"/>
            <a:ext cx="4647699" cy="5472101"/>
          </a:xfrm>
        </p:spPr>
      </p:pic>
      <p:sp>
        <p:nvSpPr>
          <p:cNvPr id="3" name="Footer Placeholder 2">
            <a:extLst>
              <a:ext uri="{FF2B5EF4-FFF2-40B4-BE49-F238E27FC236}">
                <a16:creationId xmlns:a16="http://schemas.microsoft.com/office/drawing/2014/main" id="{576FC602-D83F-41B2-AE0B-E9BF4B9D7335}"/>
              </a:ext>
            </a:extLst>
          </p:cNvPr>
          <p:cNvSpPr>
            <a:spLocks noGrp="1"/>
          </p:cNvSpPr>
          <p:nvPr>
            <p:ph type="ftr" sz="quarter" idx="11"/>
          </p:nvPr>
        </p:nvSpPr>
        <p:spPr>
          <a:xfrm>
            <a:off x="183521" y="5553097"/>
            <a:ext cx="2639323" cy="365125"/>
          </a:xfrm>
        </p:spPr>
        <p:txBody>
          <a:bodyPr/>
          <a:lstStyle/>
          <a:p>
            <a:r>
              <a:rPr lang="en-US" dirty="0" err="1" smtClean="0"/>
              <a:t>Nessy</a:t>
            </a:r>
            <a:r>
              <a:rPr lang="en-US" dirty="0" smtClean="0"/>
              <a:t> on YouTube: </a:t>
            </a:r>
            <a:endParaRPr lang="en-US" dirty="0"/>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10</a:t>
            </a:fld>
            <a:endParaRPr lang="en-US" dirty="0"/>
          </a:p>
        </p:txBody>
      </p:sp>
      <p:pic>
        <p:nvPicPr>
          <p:cNvPr id="8" name="Picture 7"/>
          <p:cNvPicPr>
            <a:picLocks noChangeAspect="1"/>
          </p:cNvPicPr>
          <p:nvPr/>
        </p:nvPicPr>
        <p:blipFill>
          <a:blip r:embed="rId3"/>
          <a:stretch>
            <a:fillRect/>
          </a:stretch>
        </p:blipFill>
        <p:spPr>
          <a:xfrm rot="727749">
            <a:off x="6536088" y="228081"/>
            <a:ext cx="4662154" cy="3843206"/>
          </a:xfrm>
          <a:prstGeom prst="rect">
            <a:avLst/>
          </a:prstGeom>
        </p:spPr>
      </p:pic>
      <p:pic>
        <p:nvPicPr>
          <p:cNvPr id="9" name="Picture 8"/>
          <p:cNvPicPr>
            <a:picLocks noChangeAspect="1"/>
          </p:cNvPicPr>
          <p:nvPr/>
        </p:nvPicPr>
        <p:blipFill>
          <a:blip r:embed="rId4"/>
          <a:stretch>
            <a:fillRect/>
          </a:stretch>
        </p:blipFill>
        <p:spPr>
          <a:xfrm rot="758484">
            <a:off x="6722601" y="3965101"/>
            <a:ext cx="2915595" cy="1682074"/>
          </a:xfrm>
          <a:prstGeom prst="rect">
            <a:avLst/>
          </a:prstGeom>
        </p:spPr>
      </p:pic>
      <p:sp>
        <p:nvSpPr>
          <p:cNvPr id="7" name="TextBox 6">
            <a:hlinkClick r:id="rId5"/>
          </p:cNvPr>
          <p:cNvSpPr txBox="1"/>
          <p:nvPr/>
        </p:nvSpPr>
        <p:spPr>
          <a:xfrm>
            <a:off x="1363775" y="5238474"/>
            <a:ext cx="4681183" cy="646331"/>
          </a:xfrm>
          <a:prstGeom prst="rect">
            <a:avLst/>
          </a:prstGeom>
          <a:noFill/>
        </p:spPr>
        <p:txBody>
          <a:bodyPr wrap="square" rtlCol="0">
            <a:spAutoFit/>
          </a:bodyPr>
          <a:lstStyle/>
          <a:p>
            <a:endParaRPr lang="en-GB" dirty="0" smtClean="0"/>
          </a:p>
          <a:p>
            <a:endParaRPr lang="en-GB" dirty="0"/>
          </a:p>
        </p:txBody>
      </p:sp>
      <p:sp>
        <p:nvSpPr>
          <p:cNvPr id="10" name="TextBox 9"/>
          <p:cNvSpPr txBox="1"/>
          <p:nvPr/>
        </p:nvSpPr>
        <p:spPr>
          <a:xfrm>
            <a:off x="2028079" y="5532744"/>
            <a:ext cx="6617294" cy="369332"/>
          </a:xfrm>
          <a:prstGeom prst="rect">
            <a:avLst/>
          </a:prstGeom>
          <a:noFill/>
        </p:spPr>
        <p:txBody>
          <a:bodyPr wrap="square" rtlCol="0">
            <a:spAutoFit/>
          </a:bodyPr>
          <a:lstStyle/>
          <a:p>
            <a:r>
              <a:rPr lang="en-GB" dirty="0" smtClean="0">
                <a:latin typeface="+mj-lt"/>
                <a:hlinkClick r:id="rId5"/>
              </a:rPr>
              <a:t>https://www.youtube.com/user/greenandfriendly</a:t>
            </a:r>
            <a:endParaRPr lang="en-GB" dirty="0">
              <a:latin typeface="+mj-lt"/>
            </a:endParaRPr>
          </a:p>
        </p:txBody>
      </p:sp>
      <p:sp>
        <p:nvSpPr>
          <p:cNvPr id="12" name="Footer Placeholder 2">
            <a:extLst>
              <a:ext uri="{FF2B5EF4-FFF2-40B4-BE49-F238E27FC236}">
                <a16:creationId xmlns:a16="http://schemas.microsoft.com/office/drawing/2014/main" id="{576FC602-D83F-41B2-AE0B-E9BF4B9D7335}"/>
              </a:ext>
            </a:extLst>
          </p:cNvPr>
          <p:cNvSpPr txBox="1">
            <a:spLocks/>
          </p:cNvSpPr>
          <p:nvPr/>
        </p:nvSpPr>
        <p:spPr>
          <a:xfrm>
            <a:off x="201797" y="5905675"/>
            <a:ext cx="2639323" cy="365125"/>
          </a:xfrm>
          <a:prstGeom prst="rect">
            <a:avLst/>
          </a:prstGeom>
        </p:spPr>
        <p:txBody>
          <a:bodyPr vert="horz" lIns="0" tIns="45720" rIns="91440" bIns="45720" rtlCol="0" anchor="ctr"/>
          <a:lstStyle>
            <a:defPPr>
              <a:defRPr lang="ru-RU"/>
            </a:defPPr>
            <a:lvl1pPr marL="0" algn="l" defTabSz="914400" rtl="0" eaLnBrk="1" latinLnBrk="0" hangingPunct="1">
              <a:defRPr sz="1600" b="1" kern="1200">
                <a:solidFill>
                  <a:schemeClr val="bg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smtClean="0"/>
              <a:t>Nessy</a:t>
            </a:r>
            <a:r>
              <a:rPr lang="en-US" dirty="0" smtClean="0"/>
              <a:t> Website: </a:t>
            </a:r>
            <a:endParaRPr lang="en-US" dirty="0"/>
          </a:p>
        </p:txBody>
      </p:sp>
      <p:sp>
        <p:nvSpPr>
          <p:cNvPr id="11" name="TextBox 10"/>
          <p:cNvSpPr txBox="1"/>
          <p:nvPr/>
        </p:nvSpPr>
        <p:spPr>
          <a:xfrm>
            <a:off x="1856730" y="5884857"/>
            <a:ext cx="5901222" cy="369332"/>
          </a:xfrm>
          <a:prstGeom prst="rect">
            <a:avLst/>
          </a:prstGeom>
          <a:noFill/>
        </p:spPr>
        <p:txBody>
          <a:bodyPr wrap="square" rtlCol="0">
            <a:spAutoFit/>
          </a:bodyPr>
          <a:lstStyle/>
          <a:p>
            <a:r>
              <a:rPr lang="en-GB" dirty="0" smtClean="0">
                <a:latin typeface="+mj-lt"/>
                <a:hlinkClick r:id="rId6"/>
              </a:rPr>
              <a:t>https://www.nessy.com/uk/</a:t>
            </a:r>
            <a:endParaRPr lang="en-GB" dirty="0">
              <a:latin typeface="+mj-lt"/>
            </a:endParaRPr>
          </a:p>
        </p:txBody>
      </p:sp>
      <p:sp>
        <p:nvSpPr>
          <p:cNvPr id="13" name="TextBox 12"/>
          <p:cNvSpPr txBox="1"/>
          <p:nvPr/>
        </p:nvSpPr>
        <p:spPr>
          <a:xfrm>
            <a:off x="2705634" y="6263471"/>
            <a:ext cx="4338988" cy="369332"/>
          </a:xfrm>
          <a:prstGeom prst="rect">
            <a:avLst/>
          </a:prstGeom>
          <a:noFill/>
        </p:spPr>
        <p:txBody>
          <a:bodyPr wrap="square" rtlCol="0">
            <a:spAutoFit/>
          </a:bodyPr>
          <a:lstStyle/>
          <a:p>
            <a:r>
              <a:rPr lang="en-GB" dirty="0" smtClean="0">
                <a:latin typeface="+mj-lt"/>
                <a:hlinkClick r:id="rId7"/>
              </a:rPr>
              <a:t>https://www.sirlinkalot.org/</a:t>
            </a:r>
            <a:endParaRPr lang="en-GB" dirty="0">
              <a:latin typeface="+mj-lt"/>
            </a:endParaRPr>
          </a:p>
        </p:txBody>
      </p:sp>
      <p:sp>
        <p:nvSpPr>
          <p:cNvPr id="15" name="Footer Placeholder 2">
            <a:extLst>
              <a:ext uri="{FF2B5EF4-FFF2-40B4-BE49-F238E27FC236}">
                <a16:creationId xmlns:a16="http://schemas.microsoft.com/office/drawing/2014/main" id="{576FC602-D83F-41B2-AE0B-E9BF4B9D7335}"/>
              </a:ext>
            </a:extLst>
          </p:cNvPr>
          <p:cNvSpPr txBox="1">
            <a:spLocks/>
          </p:cNvSpPr>
          <p:nvPr/>
        </p:nvSpPr>
        <p:spPr>
          <a:xfrm>
            <a:off x="201797" y="6285857"/>
            <a:ext cx="2639323" cy="365125"/>
          </a:xfrm>
          <a:prstGeom prst="rect">
            <a:avLst/>
          </a:prstGeom>
        </p:spPr>
        <p:txBody>
          <a:bodyPr vert="horz" lIns="0" tIns="45720" rIns="91440" bIns="45720" rtlCol="0" anchor="ctr"/>
          <a:lstStyle>
            <a:defPPr>
              <a:defRPr lang="ru-RU"/>
            </a:defPPr>
            <a:lvl1pPr marL="0" algn="l" defTabSz="914400" rtl="0" eaLnBrk="1" latinLnBrk="0" hangingPunct="1">
              <a:defRPr sz="1600" b="1" kern="1200">
                <a:solidFill>
                  <a:schemeClr val="bg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Sir Link-a-Lot Website: </a:t>
            </a:r>
            <a:endParaRPr lang="en-US" dirty="0"/>
          </a:p>
        </p:txBody>
      </p:sp>
    </p:spTree>
    <p:extLst>
      <p:ext uri="{BB962C8B-B14F-4D97-AF65-F5344CB8AC3E}">
        <p14:creationId xmlns:p14="http://schemas.microsoft.com/office/powerpoint/2010/main" val="36714180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9F9A-7914-429C-8B48-A81473A57190}"/>
              </a:ext>
            </a:extLst>
          </p:cNvPr>
          <p:cNvSpPr>
            <a:spLocks noGrp="1"/>
          </p:cNvSpPr>
          <p:nvPr>
            <p:ph type="title"/>
          </p:nvPr>
        </p:nvSpPr>
        <p:spPr>
          <a:xfrm rot="-360000">
            <a:off x="23215" y="1047245"/>
            <a:ext cx="4897181" cy="700842"/>
          </a:xfrm>
        </p:spPr>
        <p:txBody>
          <a:bodyPr>
            <a:noAutofit/>
          </a:bodyPr>
          <a:lstStyle/>
          <a:p>
            <a:r>
              <a:rPr lang="en-US" sz="2000" dirty="0" smtClean="0">
                <a:solidFill>
                  <a:schemeClr val="accent1">
                    <a:lumMod val="50000"/>
                  </a:schemeClr>
                </a:solidFill>
              </a:rPr>
              <a:t>Watch</a:t>
            </a:r>
            <a:r>
              <a:rPr lang="en-US" sz="2000" dirty="0" smtClean="0"/>
              <a:t> </a:t>
            </a:r>
            <a:r>
              <a:rPr lang="en-US" sz="2000" dirty="0" smtClean="0">
                <a:solidFill>
                  <a:srgbClr val="FF0000"/>
                </a:solidFill>
              </a:rPr>
              <a:t>YouTube and Online and BBC </a:t>
            </a:r>
            <a:r>
              <a:rPr lang="en-US" sz="2000" dirty="0" smtClean="0">
                <a:solidFill>
                  <a:schemeClr val="accent1">
                    <a:lumMod val="50000"/>
                  </a:schemeClr>
                </a:solidFill>
              </a:rPr>
              <a:t>for grammar and spelling tricks: </a:t>
            </a:r>
            <a:endParaRPr lang="en-US" sz="2000" dirty="0">
              <a:solidFill>
                <a:schemeClr val="accent1">
                  <a:lumMod val="50000"/>
                </a:schemeClr>
              </a:solidFill>
            </a:endParaRPr>
          </a:p>
        </p:txBody>
      </p:sp>
      <p:sp>
        <p:nvSpPr>
          <p:cNvPr id="8" name="Footer Placeholder 7">
            <a:extLst>
              <a:ext uri="{FF2B5EF4-FFF2-40B4-BE49-F238E27FC236}">
                <a16:creationId xmlns:a16="http://schemas.microsoft.com/office/drawing/2014/main" id="{0616C4DF-BD76-4DFD-9788-A65985F05CA6}"/>
              </a:ext>
            </a:extLst>
          </p:cNvPr>
          <p:cNvSpPr>
            <a:spLocks noGrp="1"/>
          </p:cNvSpPr>
          <p:nvPr>
            <p:ph type="ftr" sz="quarter" idx="11"/>
          </p:nvPr>
        </p:nvSpPr>
        <p:spPr>
          <a:xfrm>
            <a:off x="659694" y="6773148"/>
            <a:ext cx="6714786" cy="777457"/>
          </a:xfrm>
        </p:spPr>
        <p:txBody>
          <a:bodyPr/>
          <a:lstStyle/>
          <a:p>
            <a:pPr marL="285750" indent="-285750">
              <a:buFont typeface="Arial" panose="020B0604020202020204" pitchFamily="34" charset="0"/>
              <a:buChar char="•"/>
            </a:pPr>
            <a:r>
              <a:rPr lang="en-US" dirty="0" smtClean="0">
                <a:solidFill>
                  <a:srgbClr val="FF0000"/>
                </a:solidFill>
                <a:latin typeface="Arial Rounded MT Bold" panose="020F0704030504030204" pitchFamily="34" charset="0"/>
                <a:hlinkClick r:id="rId2"/>
              </a:rPr>
              <a:t>http</a:t>
            </a:r>
            <a:r>
              <a:rPr lang="en-US" dirty="0">
                <a:solidFill>
                  <a:srgbClr val="FF0000"/>
                </a:solidFill>
                <a:latin typeface="Arial Rounded MT Bold" panose="020F0704030504030204" pitchFamily="34" charset="0"/>
                <a:hlinkClick r:id="rId2"/>
              </a:rPr>
              <a:t>://</a:t>
            </a:r>
            <a:r>
              <a:rPr lang="en-US" dirty="0" smtClean="0">
                <a:solidFill>
                  <a:srgbClr val="FF0000"/>
                </a:solidFill>
                <a:latin typeface="Arial Rounded MT Bold" panose="020F0704030504030204" pitchFamily="34" charset="0"/>
                <a:hlinkClick r:id="rId2"/>
              </a:rPr>
              <a:t>www.bbc.co.uk/bitesize/articles/z6mts4j</a:t>
            </a:r>
            <a:endParaRPr lang="en-US" dirty="0" smtClean="0">
              <a:solidFill>
                <a:srgbClr val="FF0000"/>
              </a:solidFill>
              <a:latin typeface="Arial Rounded MT Bold" panose="020F0704030504030204" pitchFamily="34" charset="0"/>
            </a:endParaRPr>
          </a:p>
          <a:p>
            <a:pPr marL="285750" indent="-285750">
              <a:buFont typeface="Arial" panose="020B0604020202020204" pitchFamily="34" charset="0"/>
              <a:buChar char="•"/>
            </a:pPr>
            <a:endParaRPr lang="en-US" dirty="0">
              <a:solidFill>
                <a:srgbClr val="FF0000"/>
              </a:solidFill>
            </a:endParaRPr>
          </a:p>
          <a:p>
            <a:pPr marL="285750" indent="-285750">
              <a:buFont typeface="Arial" panose="020B0604020202020204" pitchFamily="34" charset="0"/>
              <a:buChar char="•"/>
            </a:pPr>
            <a:endParaRPr lang="en-US" dirty="0" smtClean="0">
              <a:solidFill>
                <a:srgbClr val="FF0000"/>
              </a:solidFill>
            </a:endParaRP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
        <p:nvSpPr>
          <p:cNvPr id="9" name="Slide Number Placeholder 8">
            <a:extLst>
              <a:ext uri="{FF2B5EF4-FFF2-40B4-BE49-F238E27FC236}">
                <a16:creationId xmlns:a16="http://schemas.microsoft.com/office/drawing/2014/main" id="{F759139A-0794-42B5-84C4-5E9E21B10D1E}"/>
              </a:ext>
            </a:extLst>
          </p:cNvPr>
          <p:cNvSpPr>
            <a:spLocks noGrp="1"/>
          </p:cNvSpPr>
          <p:nvPr>
            <p:ph type="sldNum" sz="quarter" idx="12"/>
          </p:nvPr>
        </p:nvSpPr>
        <p:spPr/>
        <p:txBody>
          <a:bodyPr/>
          <a:lstStyle/>
          <a:p>
            <a:fld id="{98C0CDE5-970C-4CC4-BF43-0DA127E73E82}" type="slidenum">
              <a:rPr lang="en-US" smtClean="0"/>
              <a:pPr/>
              <a:t>11</a:t>
            </a:fld>
            <a:endParaRPr lang="en-US" dirty="0"/>
          </a:p>
        </p:txBody>
      </p:sp>
      <p:pic>
        <p:nvPicPr>
          <p:cNvPr id="3" name="Picture 2">
            <a:hlinkClick r:id="rId3"/>
          </p:cNvPr>
          <p:cNvPicPr>
            <a:picLocks noChangeAspect="1"/>
          </p:cNvPicPr>
          <p:nvPr/>
        </p:nvPicPr>
        <p:blipFill>
          <a:blip r:embed="rId4"/>
          <a:stretch>
            <a:fillRect/>
          </a:stretch>
        </p:blipFill>
        <p:spPr>
          <a:xfrm>
            <a:off x="4160519" y="1258565"/>
            <a:ext cx="8181607" cy="1180618"/>
          </a:xfrm>
          <a:prstGeom prst="rect">
            <a:avLst/>
          </a:prstGeom>
        </p:spPr>
      </p:pic>
      <p:pic>
        <p:nvPicPr>
          <p:cNvPr id="5" name="Picture 4"/>
          <p:cNvPicPr>
            <a:picLocks noChangeAspect="1"/>
          </p:cNvPicPr>
          <p:nvPr/>
        </p:nvPicPr>
        <p:blipFill>
          <a:blip r:embed="rId5"/>
          <a:stretch>
            <a:fillRect/>
          </a:stretch>
        </p:blipFill>
        <p:spPr>
          <a:xfrm>
            <a:off x="5503264" y="3050850"/>
            <a:ext cx="5981607" cy="2610483"/>
          </a:xfrm>
          <a:prstGeom prst="rect">
            <a:avLst/>
          </a:prstGeom>
        </p:spPr>
      </p:pic>
      <p:sp>
        <p:nvSpPr>
          <p:cNvPr id="6" name="TextBox 5"/>
          <p:cNvSpPr txBox="1"/>
          <p:nvPr/>
        </p:nvSpPr>
        <p:spPr>
          <a:xfrm>
            <a:off x="5700305" y="2505427"/>
            <a:ext cx="5878286" cy="369332"/>
          </a:xfrm>
          <a:prstGeom prst="rect">
            <a:avLst/>
          </a:prstGeom>
          <a:noFill/>
        </p:spPr>
        <p:txBody>
          <a:bodyPr wrap="square" rtlCol="0">
            <a:spAutoFit/>
          </a:bodyPr>
          <a:lstStyle/>
          <a:p>
            <a:r>
              <a:rPr lang="en-GB" dirty="0" smtClean="0">
                <a:latin typeface="Arial Rounded MT Bold" panose="020F0704030504030204" pitchFamily="34" charset="0"/>
                <a:hlinkClick r:id="rId3"/>
              </a:rPr>
              <a:t>https://www.youtube.com/user/greenandfriendly</a:t>
            </a:r>
            <a:endParaRPr lang="en-GB" dirty="0">
              <a:latin typeface="Arial Rounded MT Bold" panose="020F0704030504030204" pitchFamily="34" charset="0"/>
            </a:endParaRPr>
          </a:p>
        </p:txBody>
      </p:sp>
      <p:pic>
        <p:nvPicPr>
          <p:cNvPr id="4" name="Picture 3"/>
          <p:cNvPicPr>
            <a:picLocks noChangeAspect="1"/>
          </p:cNvPicPr>
          <p:nvPr/>
        </p:nvPicPr>
        <p:blipFill>
          <a:blip r:embed="rId6"/>
          <a:stretch>
            <a:fillRect/>
          </a:stretch>
        </p:blipFill>
        <p:spPr>
          <a:xfrm>
            <a:off x="846161" y="1947858"/>
            <a:ext cx="4420879" cy="4442479"/>
          </a:xfrm>
          <a:prstGeom prst="rect">
            <a:avLst/>
          </a:prstGeom>
        </p:spPr>
      </p:pic>
    </p:spTree>
    <p:extLst>
      <p:ext uri="{BB962C8B-B14F-4D97-AF65-F5344CB8AC3E}">
        <p14:creationId xmlns:p14="http://schemas.microsoft.com/office/powerpoint/2010/main" val="209700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CA1C1A-BC0A-4E81-82F8-5ACE20F863F6}"/>
              </a:ext>
            </a:extLst>
          </p:cNvPr>
          <p:cNvSpPr>
            <a:spLocks noGrp="1"/>
          </p:cNvSpPr>
          <p:nvPr>
            <p:ph type="title"/>
          </p:nvPr>
        </p:nvSpPr>
        <p:spPr/>
        <p:txBody>
          <a:bodyPr/>
          <a:lstStyle/>
          <a:p>
            <a:r>
              <a:rPr lang="en-US" dirty="0" smtClean="0"/>
              <a:t>Wordshark</a:t>
            </a:r>
            <a:endParaRPr lang="en-US" dirty="0"/>
          </a:p>
        </p:txBody>
      </p:sp>
      <p:sp>
        <p:nvSpPr>
          <p:cNvPr id="4" name="Text Placeholder 3">
            <a:extLst>
              <a:ext uri="{FF2B5EF4-FFF2-40B4-BE49-F238E27FC236}">
                <a16:creationId xmlns:a16="http://schemas.microsoft.com/office/drawing/2014/main" id="{1C507F06-C190-4897-A2E9-0AA8E6684053}"/>
              </a:ext>
            </a:extLst>
          </p:cNvPr>
          <p:cNvSpPr>
            <a:spLocks noGrp="1"/>
          </p:cNvSpPr>
          <p:nvPr>
            <p:ph type="body" idx="2"/>
          </p:nvPr>
        </p:nvSpPr>
        <p:spPr>
          <a:xfrm>
            <a:off x="494969" y="2282951"/>
            <a:ext cx="3380834" cy="3402714"/>
          </a:xfrm>
        </p:spPr>
        <p:txBody>
          <a:bodyPr>
            <a:normAutofit fontScale="92500" lnSpcReduction="10000"/>
          </a:bodyPr>
          <a:lstStyle/>
          <a:p>
            <a:r>
              <a:rPr lang="en-US" dirty="0" err="1" smtClean="0">
                <a:solidFill>
                  <a:schemeClr val="accent6">
                    <a:lumMod val="40000"/>
                    <a:lumOff val="60000"/>
                  </a:schemeClr>
                </a:solidFill>
                <a:latin typeface="+mj-lt"/>
              </a:rPr>
              <a:t>Monmouthshire</a:t>
            </a:r>
            <a:r>
              <a:rPr lang="en-US" dirty="0" smtClean="0">
                <a:solidFill>
                  <a:schemeClr val="accent6">
                    <a:lumMod val="40000"/>
                    <a:lumOff val="60000"/>
                  </a:schemeClr>
                </a:solidFill>
                <a:latin typeface="+mj-lt"/>
              </a:rPr>
              <a:t> </a:t>
            </a:r>
            <a:r>
              <a:rPr lang="en-US" dirty="0" err="1" smtClean="0">
                <a:solidFill>
                  <a:schemeClr val="accent6">
                    <a:lumMod val="40000"/>
                    <a:lumOff val="60000"/>
                  </a:schemeClr>
                </a:solidFill>
                <a:latin typeface="+mj-lt"/>
              </a:rPr>
              <a:t>SpLD</a:t>
            </a:r>
            <a:r>
              <a:rPr lang="en-US" dirty="0" smtClean="0">
                <a:solidFill>
                  <a:schemeClr val="accent6">
                    <a:lumMod val="40000"/>
                    <a:lumOff val="60000"/>
                  </a:schemeClr>
                </a:solidFill>
                <a:latin typeface="+mj-lt"/>
              </a:rPr>
              <a:t> Service has teamed up with Wordshark to enable your child to enjoy learning their spellings and reading words.  </a:t>
            </a:r>
          </a:p>
          <a:p>
            <a:r>
              <a:rPr lang="en-US" dirty="0" smtClean="0">
                <a:solidFill>
                  <a:schemeClr val="bg2">
                    <a:lumMod val="60000"/>
                    <a:lumOff val="40000"/>
                  </a:schemeClr>
                </a:solidFill>
                <a:latin typeface="+mj-lt"/>
              </a:rPr>
              <a:t>Plug in your special Wordshark log in details and your child will be able to access the fun, bright multi-sensory games in the trusted Wordshark </a:t>
            </a:r>
            <a:r>
              <a:rPr lang="en-US" dirty="0" err="1" smtClean="0">
                <a:solidFill>
                  <a:schemeClr val="bg2">
                    <a:lumMod val="60000"/>
                    <a:lumOff val="40000"/>
                  </a:schemeClr>
                </a:solidFill>
                <a:latin typeface="+mj-lt"/>
              </a:rPr>
              <a:t>programme</a:t>
            </a:r>
            <a:r>
              <a:rPr lang="en-US" dirty="0" smtClean="0">
                <a:solidFill>
                  <a:schemeClr val="bg2">
                    <a:lumMod val="60000"/>
                    <a:lumOff val="40000"/>
                  </a:schemeClr>
                </a:solidFill>
                <a:latin typeface="+mj-lt"/>
              </a:rPr>
              <a:t>.</a:t>
            </a:r>
            <a:endParaRPr lang="en-US" dirty="0">
              <a:solidFill>
                <a:schemeClr val="bg2">
                  <a:lumMod val="60000"/>
                  <a:lumOff val="40000"/>
                </a:schemeClr>
              </a:solidFill>
              <a:latin typeface="+mj-lt"/>
            </a:endParaRPr>
          </a:p>
        </p:txBody>
      </p:sp>
      <p:sp>
        <p:nvSpPr>
          <p:cNvPr id="3" name="Slide Number Placeholder 2">
            <a:extLst>
              <a:ext uri="{FF2B5EF4-FFF2-40B4-BE49-F238E27FC236}">
                <a16:creationId xmlns:a16="http://schemas.microsoft.com/office/drawing/2014/main" id="{87725C8C-B6FF-4BEE-B7F0-3DFD7C2734C8}"/>
              </a:ext>
            </a:extLst>
          </p:cNvPr>
          <p:cNvSpPr>
            <a:spLocks noGrp="1"/>
          </p:cNvSpPr>
          <p:nvPr>
            <p:ph type="sldNum" sz="quarter" idx="12"/>
          </p:nvPr>
        </p:nvSpPr>
        <p:spPr/>
        <p:txBody>
          <a:bodyPr/>
          <a:lstStyle/>
          <a:p>
            <a:fld id="{98C0CDE5-970C-4CC4-BF43-0DA127E73E82}" type="slidenum">
              <a:rPr lang="en-US" smtClean="0"/>
              <a:pPr/>
              <a:t>12</a:t>
            </a:fld>
            <a:endParaRPr lang="en-US" dirty="0"/>
          </a:p>
        </p:txBody>
      </p:sp>
      <p:pic>
        <p:nvPicPr>
          <p:cNvPr id="11" name="Picture Placeholder 10"/>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287" t="-2385" r="-3702" b="-4941"/>
          <a:stretch/>
        </p:blipFill>
        <p:spPr>
          <a:xfrm>
            <a:off x="4132218" y="0"/>
            <a:ext cx="8059782" cy="5004189"/>
          </a:xfr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2218" y="4742225"/>
            <a:ext cx="3333750" cy="1057275"/>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2129" y="3266829"/>
            <a:ext cx="3519871" cy="2418836"/>
          </a:xfrm>
          <a:prstGeom prst="rect">
            <a:avLst/>
          </a:prstGeom>
        </p:spPr>
      </p:pic>
      <p:sp>
        <p:nvSpPr>
          <p:cNvPr id="7" name="TextBox 6"/>
          <p:cNvSpPr txBox="1"/>
          <p:nvPr/>
        </p:nvSpPr>
        <p:spPr>
          <a:xfrm>
            <a:off x="494969" y="5799500"/>
            <a:ext cx="5394515" cy="369332"/>
          </a:xfrm>
          <a:prstGeom prst="rect">
            <a:avLst/>
          </a:prstGeom>
          <a:noFill/>
        </p:spPr>
        <p:txBody>
          <a:bodyPr wrap="square" rtlCol="0">
            <a:spAutoFit/>
          </a:bodyPr>
          <a:lstStyle/>
          <a:p>
            <a:r>
              <a:rPr lang="en-GB" dirty="0" smtClean="0">
                <a:latin typeface="+mj-lt"/>
                <a:hlinkClick r:id="rId5"/>
              </a:rPr>
              <a:t>https://www.wordshark.co.uk/</a:t>
            </a:r>
            <a:endParaRPr lang="en-GB" dirty="0">
              <a:latin typeface="+mj-lt"/>
            </a:endParaRPr>
          </a:p>
        </p:txBody>
      </p:sp>
    </p:spTree>
    <p:extLst>
      <p:ext uri="{BB962C8B-B14F-4D97-AF65-F5344CB8AC3E}">
        <p14:creationId xmlns:p14="http://schemas.microsoft.com/office/powerpoint/2010/main" val="25325771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Placeholder 6" descr="table">
            <a:extLst>
              <a:ext uri="{FF2B5EF4-FFF2-40B4-BE49-F238E27FC236}">
                <a16:creationId xmlns:a16="http://schemas.microsoft.com/office/drawing/2014/main" id="{D83D9E27-1AC3-4FB1-9CE1-A4C5BB26FFF8}"/>
              </a:ext>
            </a:extLst>
          </p:cNvPr>
          <p:cNvGraphicFramePr>
            <a:graphicFrameLocks noGrp="1"/>
          </p:cNvGraphicFramePr>
          <p:nvPr>
            <p:ph type="tbl" sz="quarter" idx="13"/>
            <p:extLst>
              <p:ext uri="{D42A27DB-BD31-4B8C-83A1-F6EECF244321}">
                <p14:modId xmlns:p14="http://schemas.microsoft.com/office/powerpoint/2010/main" val="3238770783"/>
              </p:ext>
            </p:extLst>
          </p:nvPr>
        </p:nvGraphicFramePr>
        <p:xfrm>
          <a:off x="4760877" y="293003"/>
          <a:ext cx="6723994" cy="6120497"/>
        </p:xfrm>
        <a:graphic>
          <a:graphicData uri="http://schemas.openxmlformats.org/drawingml/2006/table">
            <a:tbl>
              <a:tblPr firstRow="1" bandRow="1">
                <a:tableStyleId>{5C22544A-7EE6-4342-B048-85BDC9FD1C3A}</a:tableStyleId>
              </a:tblPr>
              <a:tblGrid>
                <a:gridCol w="2188282">
                  <a:extLst>
                    <a:ext uri="{9D8B030D-6E8A-4147-A177-3AD203B41FA5}">
                      <a16:colId xmlns:a16="http://schemas.microsoft.com/office/drawing/2014/main" val="1078058074"/>
                    </a:ext>
                  </a:extLst>
                </a:gridCol>
                <a:gridCol w="1511904">
                  <a:extLst>
                    <a:ext uri="{9D8B030D-6E8A-4147-A177-3AD203B41FA5}">
                      <a16:colId xmlns:a16="http://schemas.microsoft.com/office/drawing/2014/main" val="3420017166"/>
                    </a:ext>
                  </a:extLst>
                </a:gridCol>
                <a:gridCol w="1511904">
                  <a:extLst>
                    <a:ext uri="{9D8B030D-6E8A-4147-A177-3AD203B41FA5}">
                      <a16:colId xmlns:a16="http://schemas.microsoft.com/office/drawing/2014/main" val="3617295776"/>
                    </a:ext>
                  </a:extLst>
                </a:gridCol>
                <a:gridCol w="1511904">
                  <a:extLst>
                    <a:ext uri="{9D8B030D-6E8A-4147-A177-3AD203B41FA5}">
                      <a16:colId xmlns:a16="http://schemas.microsoft.com/office/drawing/2014/main" val="234452497"/>
                    </a:ext>
                  </a:extLst>
                </a:gridCol>
              </a:tblGrid>
              <a:tr h="597450">
                <a:tc>
                  <a:txBody>
                    <a:bodyPr/>
                    <a:lstStyle/>
                    <a:p>
                      <a:r>
                        <a:rPr lang="en-GB" sz="2400" b="1" dirty="0" smtClean="0">
                          <a:latin typeface="+mj-lt"/>
                        </a:rPr>
                        <a:t>Teacher </a:t>
                      </a:r>
                      <a:endParaRPr lang="ru-RU" sz="2400" b="1" dirty="0">
                        <a:latin typeface="+mj-lt"/>
                      </a:endParaRPr>
                    </a:p>
                  </a:txBody>
                  <a:tcPr marL="92013" marR="92013">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3">
                  <a:txBody>
                    <a:bodyPr/>
                    <a:lstStyle/>
                    <a:p>
                      <a:pPr algn="ctr"/>
                      <a:r>
                        <a:rPr lang="en-GB" sz="3200" b="1" dirty="0" smtClean="0">
                          <a:solidFill>
                            <a:schemeClr val="accent4"/>
                          </a:solidFill>
                          <a:latin typeface="+mj-lt"/>
                        </a:rPr>
                        <a:t>Schools</a:t>
                      </a:r>
                      <a:endParaRPr lang="ru-RU" sz="3200" b="1" dirty="0">
                        <a:solidFill>
                          <a:schemeClr val="accent4"/>
                        </a:solidFill>
                        <a:latin typeface="+mj-lt"/>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c hMerge="1">
                  <a:txBody>
                    <a:bodyPr/>
                    <a:lstStyle/>
                    <a:p>
                      <a:pPr algn="ctr"/>
                      <a:endParaRPr lang="ru-RU" sz="1600" b="1" dirty="0">
                        <a:solidFill>
                          <a:schemeClr val="accent4"/>
                        </a:solidFill>
                        <a:latin typeface="+mj-lt"/>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c hMerge="1">
                  <a:txBody>
                    <a:bodyPr/>
                    <a:lstStyle/>
                    <a:p>
                      <a:pPr algn="ctr"/>
                      <a:endParaRPr lang="ru-RU" sz="1600" b="1" dirty="0">
                        <a:solidFill>
                          <a:schemeClr val="accent4"/>
                        </a:solidFill>
                        <a:latin typeface="+mj-lt"/>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3402420211"/>
                  </a:ext>
                </a:extLst>
              </a:tr>
              <a:tr h="964185">
                <a:tc>
                  <a:txBody>
                    <a:bodyPr/>
                    <a:lstStyle/>
                    <a:p>
                      <a:pPr marL="0" algn="l" defTabSz="914400" rtl="0" eaLnBrk="1" latinLnBrk="0" hangingPunct="1"/>
                      <a:r>
                        <a:rPr lang="en-US" sz="1200" b="1" i="0" kern="1200" dirty="0" smtClean="0">
                          <a:solidFill>
                            <a:schemeClr val="accent4"/>
                          </a:solidFill>
                          <a:latin typeface="+mj-lt"/>
                          <a:ea typeface="+mn-ea"/>
                          <a:cs typeface="+mn-cs"/>
                        </a:rPr>
                        <a:t>Ruth</a:t>
                      </a:r>
                      <a:r>
                        <a:rPr lang="en-US" sz="1200" b="1" i="0" kern="1200" baseline="0" dirty="0" smtClean="0">
                          <a:solidFill>
                            <a:schemeClr val="accent4"/>
                          </a:solidFill>
                          <a:latin typeface="+mj-lt"/>
                          <a:ea typeface="+mn-ea"/>
                          <a:cs typeface="+mn-cs"/>
                        </a:rPr>
                        <a:t> Davies </a:t>
                      </a:r>
                    </a:p>
                    <a:p>
                      <a:pPr marL="0" algn="l" defTabSz="914400" rtl="0" eaLnBrk="1" latinLnBrk="0" hangingPunct="1"/>
                      <a:r>
                        <a:rPr lang="en-US" sz="1200" b="1" i="0" kern="1200" baseline="0" dirty="0" smtClean="0">
                          <a:solidFill>
                            <a:schemeClr val="accent4"/>
                          </a:solidFill>
                          <a:latin typeface="+mj-lt"/>
                          <a:ea typeface="+mn-ea"/>
                          <a:cs typeface="+mn-cs"/>
                        </a:rPr>
                        <a:t>Email: </a:t>
                      </a:r>
                      <a:r>
                        <a:rPr lang="en-US" sz="1200" b="1" i="0" kern="1200" baseline="0" dirty="0" smtClean="0">
                          <a:solidFill>
                            <a:schemeClr val="accent4"/>
                          </a:solidFill>
                          <a:latin typeface="+mj-lt"/>
                          <a:ea typeface="+mn-ea"/>
                          <a:cs typeface="+mn-cs"/>
                          <a:hlinkClick r:id="rId2"/>
                        </a:rPr>
                        <a:t>RuthDavies@monmouthshire.gov.uk</a:t>
                      </a:r>
                      <a:r>
                        <a:rPr lang="en-US" sz="1200" b="1" i="0" kern="1200" baseline="0" dirty="0" smtClean="0">
                          <a:solidFill>
                            <a:schemeClr val="accent4"/>
                          </a:solidFill>
                          <a:latin typeface="+mj-lt"/>
                          <a:ea typeface="+mn-ea"/>
                          <a:cs typeface="+mn-cs"/>
                        </a:rPr>
                        <a:t> </a:t>
                      </a: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US" sz="1200" i="0" kern="1200" dirty="0" smtClean="0">
                          <a:solidFill>
                            <a:schemeClr val="accent4"/>
                          </a:solidFill>
                          <a:latin typeface="+mj-lt"/>
                          <a:ea typeface="+mn-ea"/>
                          <a:cs typeface="+mn-cs"/>
                        </a:rPr>
                        <a:t>Durand</a:t>
                      </a:r>
                    </a:p>
                    <a:p>
                      <a:pPr marL="0" algn="ctr" defTabSz="914400" rtl="0" eaLnBrk="1" latinLnBrk="0" hangingPunct="1"/>
                      <a:r>
                        <a:rPr lang="en-US" sz="1200" i="0" kern="1200" dirty="0" smtClean="0">
                          <a:solidFill>
                            <a:schemeClr val="accent4"/>
                          </a:solidFill>
                          <a:latin typeface="+mj-lt"/>
                          <a:ea typeface="+mn-ea"/>
                          <a:cs typeface="+mn-cs"/>
                        </a:rPr>
                        <a:t>Castle Park</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200" i="0" kern="1200" dirty="0" err="1" smtClean="0">
                          <a:solidFill>
                            <a:schemeClr val="accent4"/>
                          </a:solidFill>
                          <a:latin typeface="+mj-lt"/>
                          <a:ea typeface="+mn-ea"/>
                          <a:cs typeface="+mn-cs"/>
                        </a:rPr>
                        <a:t>Llanvihangel</a:t>
                      </a:r>
                      <a:r>
                        <a:rPr lang="en-US" sz="1200" i="0" kern="1200" baseline="0" dirty="0" smtClean="0">
                          <a:solidFill>
                            <a:schemeClr val="accent4"/>
                          </a:solidFill>
                          <a:latin typeface="+mj-lt"/>
                          <a:ea typeface="+mn-ea"/>
                          <a:cs typeface="+mn-cs"/>
                        </a:rPr>
                        <a:t> </a:t>
                      </a:r>
                    </a:p>
                    <a:p>
                      <a:pPr marL="0" algn="ctr" defTabSz="914400" rtl="0" eaLnBrk="1" latinLnBrk="0" hangingPunct="1"/>
                      <a:r>
                        <a:rPr lang="en-US" sz="1200" i="0" kern="1200" baseline="0" dirty="0" err="1" smtClean="0">
                          <a:solidFill>
                            <a:schemeClr val="accent4"/>
                          </a:solidFill>
                          <a:latin typeface="+mj-lt"/>
                          <a:ea typeface="+mn-ea"/>
                          <a:cs typeface="+mn-cs"/>
                        </a:rPr>
                        <a:t>Crucorney</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200" i="0" kern="1200" dirty="0" err="1" smtClean="0">
                          <a:solidFill>
                            <a:schemeClr val="accent4"/>
                          </a:solidFill>
                          <a:latin typeface="+mj-lt"/>
                          <a:ea typeface="+mn-ea"/>
                          <a:cs typeface="+mn-cs"/>
                        </a:rPr>
                        <a:t>Usk</a:t>
                      </a:r>
                      <a:r>
                        <a:rPr lang="en-US" sz="1200" i="0" kern="1200" dirty="0" smtClean="0">
                          <a:solidFill>
                            <a:schemeClr val="accent4"/>
                          </a:solidFill>
                          <a:latin typeface="+mj-lt"/>
                          <a:ea typeface="+mn-ea"/>
                          <a:cs typeface="+mn-cs"/>
                        </a:rPr>
                        <a:t>  </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9479917"/>
                  </a:ext>
                </a:extLst>
              </a:tr>
              <a:tr h="964185">
                <a:tc>
                  <a:txBody>
                    <a:bodyPr/>
                    <a:lstStyle/>
                    <a:p>
                      <a:pPr marL="0" algn="l" defTabSz="914400" rtl="0" eaLnBrk="1" latinLnBrk="0" hangingPunct="1"/>
                      <a:r>
                        <a:rPr lang="en-US" sz="1200" b="1" i="0" kern="1200" dirty="0" smtClean="0">
                          <a:solidFill>
                            <a:schemeClr val="accent4"/>
                          </a:solidFill>
                          <a:latin typeface="+mj-lt"/>
                          <a:ea typeface="+mn-ea"/>
                          <a:cs typeface="+mn-cs"/>
                        </a:rPr>
                        <a:t>Brenda</a:t>
                      </a:r>
                      <a:r>
                        <a:rPr lang="en-US" sz="1200" b="1" i="0" kern="1200" baseline="0" dirty="0" smtClean="0">
                          <a:solidFill>
                            <a:schemeClr val="accent4"/>
                          </a:solidFill>
                          <a:latin typeface="+mj-lt"/>
                          <a:ea typeface="+mn-ea"/>
                          <a:cs typeface="+mn-cs"/>
                        </a:rPr>
                        <a:t> Rees</a:t>
                      </a:r>
                    </a:p>
                    <a:p>
                      <a:pPr marL="0" algn="l" defTabSz="914400" rtl="0" eaLnBrk="1" latinLnBrk="0" hangingPunct="1"/>
                      <a:r>
                        <a:rPr lang="en-US" sz="1200" b="1" i="0" kern="1200" baseline="0" dirty="0" smtClean="0">
                          <a:solidFill>
                            <a:schemeClr val="accent4"/>
                          </a:solidFill>
                          <a:latin typeface="+mj-lt"/>
                          <a:ea typeface="+mn-ea"/>
                          <a:cs typeface="+mn-cs"/>
                        </a:rPr>
                        <a:t>Email: </a:t>
                      </a:r>
                      <a:r>
                        <a:rPr lang="en-US" sz="1200" b="1" i="0" kern="1200" baseline="0" dirty="0" smtClean="0">
                          <a:solidFill>
                            <a:schemeClr val="accent4"/>
                          </a:solidFill>
                          <a:latin typeface="+mj-lt"/>
                          <a:ea typeface="+mn-ea"/>
                          <a:cs typeface="+mn-cs"/>
                          <a:hlinkClick r:id="rId3"/>
                        </a:rPr>
                        <a:t>BrendaRees@monmouthshire.gov.uk</a:t>
                      </a:r>
                      <a:r>
                        <a:rPr lang="en-US" sz="1200" b="1" i="0" kern="1200" baseline="0" dirty="0" smtClean="0">
                          <a:solidFill>
                            <a:schemeClr val="accent4"/>
                          </a:solidFill>
                          <a:latin typeface="+mj-lt"/>
                          <a:ea typeface="+mn-ea"/>
                          <a:cs typeface="+mn-cs"/>
                        </a:rPr>
                        <a:t> </a:t>
                      </a: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marL="0" algn="ctr" defTabSz="914400" rtl="0" eaLnBrk="1" latinLnBrk="0" hangingPunct="1"/>
                      <a:r>
                        <a:rPr lang="en-GB" sz="1200" i="0" kern="1200" dirty="0" err="1" smtClean="0">
                          <a:solidFill>
                            <a:schemeClr val="accent4"/>
                          </a:solidFill>
                          <a:latin typeface="+mj-lt"/>
                          <a:ea typeface="+mn-ea"/>
                          <a:cs typeface="+mn-cs"/>
                        </a:rPr>
                        <a:t>Shirenewton</a:t>
                      </a:r>
                      <a:endParaRPr lang="en-GB" sz="1200" i="0" kern="1200" dirty="0" smtClean="0">
                        <a:solidFill>
                          <a:schemeClr val="accent4"/>
                        </a:solidFill>
                        <a:latin typeface="+mj-lt"/>
                        <a:ea typeface="+mn-ea"/>
                        <a:cs typeface="+mn-cs"/>
                      </a:endParaRPr>
                    </a:p>
                    <a:p>
                      <a:pPr marL="0" algn="ctr" defTabSz="914400" rtl="0" eaLnBrk="1" latinLnBrk="0" hangingPunct="1"/>
                      <a:r>
                        <a:rPr lang="en-GB" sz="1200" i="0" kern="1200" dirty="0" smtClean="0">
                          <a:solidFill>
                            <a:schemeClr val="accent4"/>
                          </a:solidFill>
                          <a:latin typeface="+mj-lt"/>
                          <a:ea typeface="+mn-ea"/>
                          <a:cs typeface="+mn-cs"/>
                        </a:rPr>
                        <a:t>The Dell</a:t>
                      </a:r>
                    </a:p>
                    <a:p>
                      <a:pPr marL="0" algn="ctr" defTabSz="914400" rtl="0" eaLnBrk="1" latinLnBrk="0" hangingPunct="1"/>
                      <a:r>
                        <a:rPr lang="en-GB" sz="1200" i="0" kern="1200" dirty="0" err="1" smtClean="0">
                          <a:solidFill>
                            <a:schemeClr val="accent4"/>
                          </a:solidFill>
                          <a:latin typeface="+mj-lt"/>
                          <a:ea typeface="+mn-ea"/>
                          <a:cs typeface="+mn-cs"/>
                        </a:rPr>
                        <a:t>Undy</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GB" sz="1200" i="0" kern="1200" dirty="0" smtClean="0">
                          <a:solidFill>
                            <a:schemeClr val="accent4"/>
                          </a:solidFill>
                          <a:latin typeface="+mj-lt"/>
                          <a:ea typeface="+mn-ea"/>
                          <a:cs typeface="+mn-cs"/>
                        </a:rPr>
                        <a:t>Pembroke</a:t>
                      </a:r>
                    </a:p>
                    <a:p>
                      <a:pPr marL="0" algn="ctr" defTabSz="914400" rtl="0" eaLnBrk="1" latinLnBrk="0" hangingPunct="1"/>
                      <a:r>
                        <a:rPr lang="en-GB" sz="1200" i="0" kern="1200" dirty="0" smtClean="0">
                          <a:solidFill>
                            <a:schemeClr val="accent4"/>
                          </a:solidFill>
                          <a:latin typeface="+mj-lt"/>
                          <a:ea typeface="+mn-ea"/>
                          <a:cs typeface="+mn-cs"/>
                        </a:rPr>
                        <a:t>Rogiet</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GB" sz="1200" i="0" kern="1200" dirty="0" err="1" smtClean="0">
                          <a:solidFill>
                            <a:schemeClr val="accent4"/>
                          </a:solidFill>
                          <a:latin typeface="+mj-lt"/>
                          <a:ea typeface="+mn-ea"/>
                          <a:cs typeface="+mn-cs"/>
                        </a:rPr>
                        <a:t>Thornwell</a:t>
                      </a:r>
                      <a:endParaRPr lang="en-GB" sz="1200" i="0" kern="1200" dirty="0" smtClean="0">
                        <a:solidFill>
                          <a:schemeClr val="accent4"/>
                        </a:solidFill>
                        <a:latin typeface="+mj-lt"/>
                        <a:ea typeface="+mn-ea"/>
                        <a:cs typeface="+mn-cs"/>
                      </a:endParaRPr>
                    </a:p>
                    <a:p>
                      <a:pPr marL="0" algn="ctr" defTabSz="914400" rtl="0" eaLnBrk="1" latinLnBrk="0" hangingPunct="1"/>
                      <a:r>
                        <a:rPr lang="en-GB" sz="1200" i="0" kern="1200" dirty="0" smtClean="0">
                          <a:solidFill>
                            <a:schemeClr val="accent4"/>
                          </a:solidFill>
                          <a:latin typeface="+mj-lt"/>
                          <a:ea typeface="+mn-ea"/>
                          <a:cs typeface="+mn-cs"/>
                        </a:rPr>
                        <a:t>St. Mary’s</a:t>
                      </a:r>
                    </a:p>
                    <a:p>
                      <a:pPr marL="0" algn="ctr" defTabSz="914400" rtl="0" eaLnBrk="1" latinLnBrk="0" hangingPunct="1"/>
                      <a:r>
                        <a:rPr lang="en-GB" sz="1200" i="0" kern="1200" dirty="0" smtClean="0">
                          <a:solidFill>
                            <a:schemeClr val="accent4"/>
                          </a:solidFill>
                          <a:latin typeface="+mj-lt"/>
                          <a:ea typeface="+mn-ea"/>
                          <a:cs typeface="+mn-cs"/>
                        </a:rPr>
                        <a:t>Dewstow</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extLst>
                  <a:ext uri="{0D108BD9-81ED-4DB2-BD59-A6C34878D82A}">
                    <a16:rowId xmlns:a16="http://schemas.microsoft.com/office/drawing/2014/main" val="3102921562"/>
                  </a:ext>
                </a:extLst>
              </a:tr>
              <a:tr h="964185">
                <a:tc>
                  <a:txBody>
                    <a:bodyPr/>
                    <a:lstStyle/>
                    <a:p>
                      <a:pPr marL="0" algn="l" defTabSz="914400" rtl="0" eaLnBrk="1" latinLnBrk="0" hangingPunct="1"/>
                      <a:r>
                        <a:rPr lang="en-US" sz="1200" b="1" i="0" kern="1200" dirty="0" smtClean="0">
                          <a:solidFill>
                            <a:schemeClr val="accent4"/>
                          </a:solidFill>
                          <a:latin typeface="+mj-lt"/>
                          <a:ea typeface="+mn-ea"/>
                          <a:cs typeface="+mn-cs"/>
                        </a:rPr>
                        <a:t>Kath</a:t>
                      </a:r>
                      <a:r>
                        <a:rPr lang="en-US" sz="1200" b="1" i="0" kern="1200" baseline="0" dirty="0" smtClean="0">
                          <a:solidFill>
                            <a:schemeClr val="accent4"/>
                          </a:solidFill>
                          <a:latin typeface="+mj-lt"/>
                          <a:ea typeface="+mn-ea"/>
                          <a:cs typeface="+mn-cs"/>
                        </a:rPr>
                        <a:t> Kippax</a:t>
                      </a:r>
                    </a:p>
                    <a:p>
                      <a:pPr marL="0" algn="l" defTabSz="914400" rtl="0" eaLnBrk="1" latinLnBrk="0" hangingPunct="1"/>
                      <a:r>
                        <a:rPr lang="en-US" sz="1200" b="1" i="0" kern="1200" baseline="0" dirty="0" smtClean="0">
                          <a:solidFill>
                            <a:schemeClr val="accent4"/>
                          </a:solidFill>
                          <a:latin typeface="+mj-lt"/>
                          <a:ea typeface="+mn-ea"/>
                          <a:cs typeface="+mn-cs"/>
                        </a:rPr>
                        <a:t>Email: </a:t>
                      </a:r>
                      <a:r>
                        <a:rPr lang="en-US" sz="1200" b="1" i="0" kern="1200" baseline="0" dirty="0" smtClean="0">
                          <a:solidFill>
                            <a:schemeClr val="accent4"/>
                          </a:solidFill>
                          <a:latin typeface="+mj-lt"/>
                          <a:ea typeface="+mn-ea"/>
                          <a:cs typeface="+mn-cs"/>
                          <a:hlinkClick r:id="rId4"/>
                        </a:rPr>
                        <a:t>KathKippax@monmouthshire.gov.uk</a:t>
                      </a:r>
                      <a:r>
                        <a:rPr lang="en-US" sz="1200" b="1" i="0" kern="1200" baseline="0" dirty="0" smtClean="0">
                          <a:solidFill>
                            <a:schemeClr val="accent4"/>
                          </a:solidFill>
                          <a:latin typeface="+mj-lt"/>
                          <a:ea typeface="+mn-ea"/>
                          <a:cs typeface="+mn-cs"/>
                        </a:rPr>
                        <a:t> </a:t>
                      </a:r>
                      <a:endParaRPr lang="en-US" sz="1200" b="1" i="0" kern="1200" dirty="0" smtClean="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GB" sz="1200" i="0" kern="1200" dirty="0" err="1" smtClean="0">
                          <a:solidFill>
                            <a:schemeClr val="accent4"/>
                          </a:solidFill>
                          <a:latin typeface="+mj-lt"/>
                          <a:ea typeface="+mn-ea"/>
                          <a:cs typeface="+mn-cs"/>
                        </a:rPr>
                        <a:t>Goytre</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1200" i="0" kern="1200" dirty="0" smtClean="0">
                          <a:solidFill>
                            <a:schemeClr val="accent4"/>
                          </a:solidFill>
                          <a:latin typeface="+mj-lt"/>
                          <a:ea typeface="+mn-ea"/>
                          <a:cs typeface="+mn-cs"/>
                        </a:rPr>
                        <a:t>Gilwern</a:t>
                      </a:r>
                    </a:p>
                    <a:p>
                      <a:pPr marL="0" algn="ctr" defTabSz="914400" rtl="0" eaLnBrk="1" latinLnBrk="0" hangingPunct="1"/>
                      <a:r>
                        <a:rPr lang="en-GB" sz="1200" i="0" kern="1200" dirty="0" smtClean="0">
                          <a:solidFill>
                            <a:schemeClr val="accent4"/>
                          </a:solidFill>
                          <a:latin typeface="+mj-lt"/>
                          <a:ea typeface="+mn-ea"/>
                          <a:cs typeface="+mn-cs"/>
                        </a:rPr>
                        <a:t>Cantref</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1200" i="0" kern="1200" dirty="0" smtClean="0">
                          <a:solidFill>
                            <a:schemeClr val="accent4"/>
                          </a:solidFill>
                          <a:latin typeface="+mj-lt"/>
                          <a:ea typeface="+mn-ea"/>
                          <a:cs typeface="+mn-cs"/>
                        </a:rPr>
                        <a:t>King</a:t>
                      </a:r>
                      <a:r>
                        <a:rPr lang="en-GB" sz="1200" i="0" kern="1200" baseline="0" dirty="0" smtClean="0">
                          <a:solidFill>
                            <a:schemeClr val="accent4"/>
                          </a:solidFill>
                          <a:latin typeface="+mj-lt"/>
                          <a:ea typeface="+mn-ea"/>
                          <a:cs typeface="+mn-cs"/>
                        </a:rPr>
                        <a:t> Henry VIII</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00525708"/>
                  </a:ext>
                </a:extLst>
              </a:tr>
              <a:tr h="1184570">
                <a:tc>
                  <a:txBody>
                    <a:bodyPr/>
                    <a:lstStyle/>
                    <a:p>
                      <a:pPr marL="0" algn="l" defTabSz="914400" rtl="0" eaLnBrk="1" latinLnBrk="0" hangingPunct="1"/>
                      <a:r>
                        <a:rPr lang="en-US" sz="1200" b="1" i="0" kern="1200" dirty="0" smtClean="0">
                          <a:solidFill>
                            <a:schemeClr val="accent4"/>
                          </a:solidFill>
                          <a:latin typeface="+mj-lt"/>
                          <a:ea typeface="+mn-ea"/>
                          <a:cs typeface="+mn-cs"/>
                        </a:rPr>
                        <a:t>Jo</a:t>
                      </a:r>
                      <a:r>
                        <a:rPr lang="en-US" sz="1200" b="1" i="0" kern="1200" baseline="0" dirty="0" smtClean="0">
                          <a:solidFill>
                            <a:schemeClr val="accent4"/>
                          </a:solidFill>
                          <a:latin typeface="+mj-lt"/>
                          <a:ea typeface="+mn-ea"/>
                          <a:cs typeface="+mn-cs"/>
                        </a:rPr>
                        <a:t> Fox</a:t>
                      </a:r>
                    </a:p>
                    <a:p>
                      <a:pPr marL="0" algn="l" defTabSz="914400" rtl="0" eaLnBrk="1" latinLnBrk="0" hangingPunct="1"/>
                      <a:r>
                        <a:rPr lang="en-GB" sz="1200" b="1" i="0" kern="1200" baseline="0" dirty="0" smtClean="0">
                          <a:solidFill>
                            <a:schemeClr val="accent4"/>
                          </a:solidFill>
                          <a:latin typeface="+mj-lt"/>
                          <a:ea typeface="+mn-ea"/>
                          <a:cs typeface="+mn-cs"/>
                        </a:rPr>
                        <a:t>Email: </a:t>
                      </a:r>
                      <a:r>
                        <a:rPr lang="en-GB" sz="1200" b="1" i="0" kern="1200" baseline="0" dirty="0" smtClean="0">
                          <a:solidFill>
                            <a:schemeClr val="accent4"/>
                          </a:solidFill>
                          <a:latin typeface="+mj-lt"/>
                          <a:ea typeface="+mn-ea"/>
                          <a:cs typeface="+mn-cs"/>
                          <a:hlinkClick r:id="rId5"/>
                        </a:rPr>
                        <a:t>JoanneFox@Monmouthshire.gov.uk</a:t>
                      </a:r>
                      <a:r>
                        <a:rPr lang="en-GB" sz="1200" b="1" i="0" kern="1200" baseline="0" dirty="0" smtClean="0">
                          <a:solidFill>
                            <a:schemeClr val="accent4"/>
                          </a:solidFill>
                          <a:latin typeface="+mj-lt"/>
                          <a:ea typeface="+mn-ea"/>
                          <a:cs typeface="+mn-cs"/>
                        </a:rPr>
                        <a:t> </a:t>
                      </a:r>
                      <a:endParaRPr lang="en-US" sz="1200" b="1" i="0" kern="1200" baseline="0" dirty="0" smtClean="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r>
                        <a:rPr lang="en-GB" sz="1200" kern="1200" dirty="0" smtClean="0">
                          <a:solidFill>
                            <a:schemeClr val="accent4">
                              <a:lumMod val="75000"/>
                            </a:schemeClr>
                          </a:solidFill>
                          <a:effectLst/>
                          <a:latin typeface="+mj-lt"/>
                          <a:ea typeface="+mn-ea"/>
                          <a:cs typeface="+mn-cs"/>
                        </a:rPr>
                        <a:t>Arch Bishop Rowan Williams</a:t>
                      </a:r>
                    </a:p>
                    <a:p>
                      <a:r>
                        <a:rPr lang="en-GB" sz="1200" kern="1200" dirty="0" err="1" smtClean="0">
                          <a:solidFill>
                            <a:schemeClr val="accent4">
                              <a:lumMod val="75000"/>
                            </a:schemeClr>
                          </a:solidFill>
                          <a:effectLst/>
                          <a:latin typeface="+mj-lt"/>
                          <a:ea typeface="+mn-ea"/>
                          <a:cs typeface="+mn-cs"/>
                        </a:rPr>
                        <a:t>Overmonnow</a:t>
                      </a:r>
                      <a:endParaRPr lang="en-GB" sz="1200" kern="1200" dirty="0" smtClean="0">
                        <a:solidFill>
                          <a:schemeClr val="accent4">
                            <a:lumMod val="75000"/>
                          </a:schemeClr>
                        </a:solidFill>
                        <a:effectLst/>
                        <a:latin typeface="+mj-lt"/>
                        <a:ea typeface="+mn-ea"/>
                        <a:cs typeface="+mn-cs"/>
                      </a:endParaRPr>
                    </a:p>
                    <a:p>
                      <a:pPr marL="0" algn="ctr" defTabSz="914400" rtl="0" eaLnBrk="1" latinLnBrk="0" hangingPunct="1"/>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GB" sz="1200" i="0" kern="1200" dirty="0" err="1" smtClean="0">
                          <a:solidFill>
                            <a:schemeClr val="accent4"/>
                          </a:solidFill>
                          <a:latin typeface="+mj-lt"/>
                          <a:ea typeface="+mn-ea"/>
                          <a:cs typeface="+mn-cs"/>
                        </a:rPr>
                        <a:t>Magor</a:t>
                      </a:r>
                      <a:endParaRPr lang="en-GB" sz="1200" i="0" kern="1200" dirty="0" smtClean="0">
                        <a:solidFill>
                          <a:schemeClr val="accent4"/>
                        </a:solidFill>
                        <a:latin typeface="+mj-lt"/>
                        <a:ea typeface="+mn-ea"/>
                        <a:cs typeface="+mn-cs"/>
                      </a:endParaRPr>
                    </a:p>
                    <a:p>
                      <a:pPr marL="0" algn="ctr" defTabSz="914400" rtl="0" eaLnBrk="1" latinLnBrk="0" hangingPunct="1"/>
                      <a:r>
                        <a:rPr lang="en-GB" sz="1200" i="0" kern="1200" dirty="0" err="1" smtClean="0">
                          <a:solidFill>
                            <a:schemeClr val="accent4"/>
                          </a:solidFill>
                          <a:latin typeface="+mj-lt"/>
                          <a:ea typeface="+mn-ea"/>
                          <a:cs typeface="+mn-cs"/>
                        </a:rPr>
                        <a:t>Trellech</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GB" sz="1200" i="0" kern="1200" dirty="0" err="1" smtClean="0">
                          <a:solidFill>
                            <a:schemeClr val="accent4"/>
                          </a:solidFill>
                          <a:latin typeface="+mj-lt"/>
                          <a:ea typeface="+mn-ea"/>
                          <a:cs typeface="+mn-cs"/>
                        </a:rPr>
                        <a:t>Kymin</a:t>
                      </a:r>
                      <a:r>
                        <a:rPr lang="en-GB" sz="1200" i="0" kern="1200" dirty="0" smtClean="0">
                          <a:solidFill>
                            <a:schemeClr val="accent4"/>
                          </a:solidFill>
                          <a:latin typeface="+mj-lt"/>
                          <a:ea typeface="+mn-ea"/>
                          <a:cs typeface="+mn-cs"/>
                        </a:rPr>
                        <a:t> View</a:t>
                      </a:r>
                    </a:p>
                    <a:p>
                      <a:pPr marL="0" algn="ctr" defTabSz="914400" rtl="0" eaLnBrk="1" latinLnBrk="0" hangingPunct="1"/>
                      <a:r>
                        <a:rPr lang="en-GB" sz="1200" i="0" kern="1200" dirty="0" err="1" smtClean="0">
                          <a:solidFill>
                            <a:schemeClr val="accent4"/>
                          </a:solidFill>
                          <a:latin typeface="+mj-lt"/>
                          <a:ea typeface="+mn-ea"/>
                          <a:cs typeface="+mn-cs"/>
                        </a:rPr>
                        <a:t>Llandogo</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extLst>
                  <a:ext uri="{0D108BD9-81ED-4DB2-BD59-A6C34878D82A}">
                    <a16:rowId xmlns:a16="http://schemas.microsoft.com/office/drawing/2014/main" val="3774068911"/>
                  </a:ext>
                </a:extLst>
              </a:tr>
              <a:tr h="1445922">
                <a:tc>
                  <a:txBody>
                    <a:bodyPr/>
                    <a:lstStyle/>
                    <a:p>
                      <a:pPr marL="0" algn="l" defTabSz="914400" rtl="0" eaLnBrk="1" latinLnBrk="0" hangingPunct="1"/>
                      <a:r>
                        <a:rPr lang="en-US" sz="1200" b="1" i="0" kern="1200" dirty="0" smtClean="0">
                          <a:solidFill>
                            <a:schemeClr val="accent4"/>
                          </a:solidFill>
                          <a:latin typeface="+mj-lt"/>
                          <a:ea typeface="+mn-ea"/>
                          <a:cs typeface="+mn-cs"/>
                        </a:rPr>
                        <a:t>Claire</a:t>
                      </a:r>
                      <a:r>
                        <a:rPr lang="en-US" sz="1200" b="1" i="0" kern="1200" baseline="0" dirty="0" smtClean="0">
                          <a:solidFill>
                            <a:schemeClr val="accent4"/>
                          </a:solidFill>
                          <a:latin typeface="+mj-lt"/>
                          <a:ea typeface="+mn-ea"/>
                          <a:cs typeface="+mn-cs"/>
                        </a:rPr>
                        <a:t> Jones:</a:t>
                      </a:r>
                    </a:p>
                    <a:p>
                      <a:pPr marL="0" algn="l" defTabSz="914400" rtl="0" eaLnBrk="1" latinLnBrk="0" hangingPunct="1"/>
                      <a:r>
                        <a:rPr lang="en-US" sz="1200" b="1" i="0" kern="1200" baseline="0" dirty="0" smtClean="0">
                          <a:solidFill>
                            <a:schemeClr val="accent4"/>
                          </a:solidFill>
                          <a:latin typeface="+mj-lt"/>
                          <a:ea typeface="+mn-ea"/>
                          <a:cs typeface="+mn-cs"/>
                        </a:rPr>
                        <a:t>Email: </a:t>
                      </a:r>
                      <a:r>
                        <a:rPr lang="en-US" sz="1200" b="1" i="0" kern="1200" baseline="0" dirty="0" smtClean="0">
                          <a:solidFill>
                            <a:schemeClr val="accent4"/>
                          </a:solidFill>
                          <a:latin typeface="+mj-lt"/>
                          <a:ea typeface="+mn-ea"/>
                          <a:cs typeface="+mn-cs"/>
                          <a:hlinkClick r:id="rId6"/>
                        </a:rPr>
                        <a:t>ClaireJones@monmouthshire.gov.uk</a:t>
                      </a:r>
                      <a:r>
                        <a:rPr lang="en-US" sz="1200" b="1" i="0" kern="1200" baseline="0" dirty="0" smtClean="0">
                          <a:solidFill>
                            <a:schemeClr val="accent4"/>
                          </a:solidFill>
                          <a:latin typeface="+mj-lt"/>
                          <a:ea typeface="+mn-ea"/>
                          <a:cs typeface="+mn-cs"/>
                        </a:rPr>
                        <a:t> </a:t>
                      </a:r>
                    </a:p>
                    <a:p>
                      <a:pPr marL="0" algn="ctr" defTabSz="914400" rtl="0" eaLnBrk="1" latinLnBrk="0" hangingPunct="1"/>
                      <a:endParaRPr lang="ru-RU" sz="1200" b="1"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GB" sz="1200" i="0" kern="1200" dirty="0" smtClean="0">
                          <a:solidFill>
                            <a:schemeClr val="accent4"/>
                          </a:solidFill>
                          <a:latin typeface="+mj-lt"/>
                          <a:ea typeface="+mn-ea"/>
                          <a:cs typeface="+mn-cs"/>
                        </a:rPr>
                        <a:t>Y Fenni</a:t>
                      </a:r>
                    </a:p>
                    <a:p>
                      <a:pPr marL="0" algn="ctr" defTabSz="914400" rtl="0" eaLnBrk="1" latinLnBrk="0" hangingPunct="1"/>
                      <a:r>
                        <a:rPr lang="en-GB" sz="1200" i="0" kern="1200" dirty="0" smtClean="0">
                          <a:solidFill>
                            <a:schemeClr val="accent4"/>
                          </a:solidFill>
                          <a:latin typeface="+mj-lt"/>
                          <a:ea typeface="+mn-ea"/>
                          <a:cs typeface="+mn-cs"/>
                        </a:rPr>
                        <a:t>Y </a:t>
                      </a:r>
                      <a:r>
                        <a:rPr lang="en-GB" sz="1200" i="0" kern="1200" dirty="0" err="1" smtClean="0">
                          <a:solidFill>
                            <a:schemeClr val="accent4"/>
                          </a:solidFill>
                          <a:latin typeface="+mj-lt"/>
                          <a:ea typeface="+mn-ea"/>
                          <a:cs typeface="+mn-cs"/>
                        </a:rPr>
                        <a:t>Ffin</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200" i="0" kern="1200" dirty="0" smtClean="0">
                          <a:solidFill>
                            <a:schemeClr val="accent4"/>
                          </a:solidFill>
                          <a:latin typeface="+mj-lt"/>
                          <a:ea typeface="+mn-ea"/>
                          <a:cs typeface="+mn-cs"/>
                        </a:rPr>
                        <a:t>Cross</a:t>
                      </a:r>
                      <a:r>
                        <a:rPr lang="en-US" sz="1200" i="0" kern="1200" baseline="0" dirty="0" smtClean="0">
                          <a:solidFill>
                            <a:schemeClr val="accent4"/>
                          </a:solidFill>
                          <a:latin typeface="+mj-lt"/>
                          <a:ea typeface="+mn-ea"/>
                          <a:cs typeface="+mn-cs"/>
                        </a:rPr>
                        <a:t> Ash</a:t>
                      </a:r>
                    </a:p>
                    <a:p>
                      <a:pPr marL="0" algn="ctr" defTabSz="914400" rtl="0" eaLnBrk="1" latinLnBrk="0" hangingPunct="1"/>
                      <a:r>
                        <a:rPr lang="en-US" sz="1200" i="0" kern="1200" baseline="0" dirty="0" smtClean="0">
                          <a:solidFill>
                            <a:schemeClr val="accent4"/>
                          </a:solidFill>
                          <a:latin typeface="+mj-lt"/>
                          <a:ea typeface="+mn-ea"/>
                          <a:cs typeface="+mn-cs"/>
                        </a:rPr>
                        <a:t>OLSM</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200" i="0" kern="1200" dirty="0" smtClean="0">
                          <a:solidFill>
                            <a:schemeClr val="accent4"/>
                          </a:solidFill>
                          <a:latin typeface="+mj-lt"/>
                          <a:ea typeface="+mn-ea"/>
                          <a:cs typeface="+mn-cs"/>
                        </a:rPr>
                        <a:t>Deri</a:t>
                      </a:r>
                      <a:r>
                        <a:rPr lang="en-US" sz="1200" i="0" kern="1200" baseline="0" dirty="0" smtClean="0">
                          <a:solidFill>
                            <a:schemeClr val="accent4"/>
                          </a:solidFill>
                          <a:latin typeface="+mj-lt"/>
                          <a:ea typeface="+mn-ea"/>
                          <a:cs typeface="+mn-cs"/>
                        </a:rPr>
                        <a:t> View</a:t>
                      </a:r>
                    </a:p>
                    <a:p>
                      <a:pPr marL="0" algn="ctr" defTabSz="914400" rtl="0" eaLnBrk="1" latinLnBrk="0" hangingPunct="1"/>
                      <a:r>
                        <a:rPr lang="en-US" sz="1200" i="0" kern="1200" baseline="0" dirty="0" smtClean="0">
                          <a:solidFill>
                            <a:schemeClr val="accent4"/>
                          </a:solidFill>
                          <a:latin typeface="+mj-lt"/>
                          <a:ea typeface="+mn-ea"/>
                          <a:cs typeface="+mn-cs"/>
                        </a:rPr>
                        <a:t>Raglan</a:t>
                      </a:r>
                      <a:endParaRPr lang="ru-RU" sz="1200" i="0" kern="1200" dirty="0">
                        <a:solidFill>
                          <a:schemeClr val="accent4"/>
                        </a:solidFill>
                        <a:latin typeface="+mj-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35263446"/>
                  </a:ext>
                </a:extLst>
              </a:tr>
            </a:tbl>
          </a:graphicData>
        </a:graphic>
      </p:graphicFrame>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203200" y="2108311"/>
            <a:ext cx="3872854" cy="2907049"/>
          </a:xfrm>
        </p:spPr>
        <p:txBody>
          <a:bodyPr tIns="180000" bIns="108000">
            <a:normAutofit/>
          </a:bodyPr>
          <a:lstStyle/>
          <a:p>
            <a:pPr marL="342900" indent="-342900">
              <a:buFont typeface="Arial" panose="020B0604020202020204" pitchFamily="34" charset="0"/>
              <a:buChar char="•"/>
            </a:pPr>
            <a:r>
              <a:rPr lang="en-US" dirty="0" smtClean="0">
                <a:solidFill>
                  <a:srgbClr val="FFFF00"/>
                </a:solidFill>
                <a:latin typeface="+mj-lt"/>
              </a:rPr>
              <a:t>For further advice and ideas.</a:t>
            </a:r>
          </a:p>
          <a:p>
            <a:pPr marL="342900" indent="-342900">
              <a:buFont typeface="Arial" panose="020B0604020202020204" pitchFamily="34" charset="0"/>
              <a:buChar char="•"/>
            </a:pPr>
            <a:r>
              <a:rPr lang="en-US" dirty="0" smtClean="0">
                <a:solidFill>
                  <a:srgbClr val="00B0F0"/>
                </a:solidFill>
                <a:latin typeface="+mj-lt"/>
              </a:rPr>
              <a:t>Feel free to contact your child’s designated </a:t>
            </a:r>
            <a:r>
              <a:rPr lang="en-US" dirty="0" err="1" smtClean="0">
                <a:solidFill>
                  <a:srgbClr val="00B0F0"/>
                </a:solidFill>
                <a:latin typeface="+mj-lt"/>
              </a:rPr>
              <a:t>SpLD</a:t>
            </a:r>
            <a:r>
              <a:rPr lang="en-US" dirty="0" smtClean="0">
                <a:solidFill>
                  <a:srgbClr val="00B0F0"/>
                </a:solidFill>
                <a:latin typeface="+mj-lt"/>
              </a:rPr>
              <a:t> tutor</a:t>
            </a:r>
            <a:endParaRPr lang="en-US" dirty="0">
              <a:solidFill>
                <a:srgbClr val="00B0F0"/>
              </a:solidFill>
              <a:latin typeface="+mj-lt"/>
            </a:endParaRPr>
          </a:p>
        </p:txBody>
      </p:sp>
      <p:sp>
        <p:nvSpPr>
          <p:cNvPr id="2" name="Footer Placeholder 1">
            <a:extLst>
              <a:ext uri="{FF2B5EF4-FFF2-40B4-BE49-F238E27FC236}">
                <a16:creationId xmlns:a16="http://schemas.microsoft.com/office/drawing/2014/main" id="{9E4DFBAD-6226-4D42-9E5F-E317F2B65C9E}"/>
              </a:ext>
            </a:extLst>
          </p:cNvPr>
          <p:cNvSpPr>
            <a:spLocks noGrp="1"/>
          </p:cNvSpPr>
          <p:nvPr>
            <p:ph type="ftr" sz="quarter" idx="11"/>
          </p:nvPr>
        </p:nvSpPr>
        <p:spPr>
          <a:xfrm rot="21108175">
            <a:off x="336748" y="5519901"/>
            <a:ext cx="3257886" cy="851845"/>
          </a:xfrm>
        </p:spPr>
        <p:txBody>
          <a:bodyPr/>
          <a:lstStyle/>
          <a:p>
            <a:r>
              <a:rPr lang="en-US" sz="2400" dirty="0" smtClean="0">
                <a:solidFill>
                  <a:srgbClr val="00B0F0"/>
                </a:solidFill>
              </a:rPr>
              <a:t>We look forward to working with you!</a:t>
            </a:r>
            <a:endParaRPr lang="en-US" sz="2400" dirty="0">
              <a:solidFill>
                <a:srgbClr val="00B0F0"/>
              </a:solidFill>
            </a:endParaRPr>
          </a:p>
        </p:txBody>
      </p:sp>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t>13</a:t>
            </a:fld>
            <a:endParaRPr lang="en-US" dirty="0"/>
          </a:p>
        </p:txBody>
      </p:sp>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a:xfrm rot="-360000">
            <a:off x="337293" y="941599"/>
            <a:ext cx="3960711" cy="1061509"/>
          </a:xfrm>
        </p:spPr>
        <p:txBody>
          <a:bodyPr>
            <a:normAutofit fontScale="90000"/>
          </a:bodyPr>
          <a:lstStyle/>
          <a:p>
            <a:r>
              <a:rPr lang="en-US" dirty="0" smtClean="0"/>
              <a:t>Contact our Team!</a:t>
            </a:r>
            <a:endParaRPr lang="en-US" dirty="0"/>
          </a:p>
        </p:txBody>
      </p:sp>
    </p:spTree>
    <p:extLst>
      <p:ext uri="{BB962C8B-B14F-4D97-AF65-F5344CB8AC3E}">
        <p14:creationId xmlns:p14="http://schemas.microsoft.com/office/powerpoint/2010/main" val="2211844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a:xfrm rot="840000">
            <a:off x="6900290" y="1888792"/>
            <a:ext cx="5328714" cy="1421901"/>
          </a:xfrm>
        </p:spPr>
        <p:txBody>
          <a:bodyPr>
            <a:normAutofit fontScale="90000"/>
          </a:bodyPr>
          <a:lstStyle/>
          <a:p>
            <a:r>
              <a:rPr lang="en-GB" dirty="0" smtClean="0"/>
              <a:t>Enjoy home learning!</a:t>
            </a:r>
            <a:endParaRPr lang="ru-RU" dirty="0"/>
          </a:p>
        </p:txBody>
      </p:sp>
      <p:sp>
        <p:nvSpPr>
          <p:cNvPr id="4" name="Text Placeholder 3">
            <a:extLst>
              <a:ext uri="{FF2B5EF4-FFF2-40B4-BE49-F238E27FC236}">
                <a16:creationId xmlns:a16="http://schemas.microsoft.com/office/drawing/2014/main" id="{F155FC3B-DD33-4B9A-A5EB-A2301786CE4E}"/>
              </a:ext>
            </a:extLst>
          </p:cNvPr>
          <p:cNvSpPr>
            <a:spLocks noGrp="1"/>
          </p:cNvSpPr>
          <p:nvPr>
            <p:ph type="body" sz="quarter" idx="14"/>
          </p:nvPr>
        </p:nvSpPr>
        <p:spPr/>
        <p:txBody>
          <a:bodyPr/>
          <a:lstStyle/>
          <a:p>
            <a:r>
              <a:rPr lang="en-US" dirty="0" err="1" smtClean="0"/>
              <a:t>Monmouthshire</a:t>
            </a:r>
            <a:r>
              <a:rPr lang="en-US" dirty="0" smtClean="0"/>
              <a:t> </a:t>
            </a:r>
            <a:r>
              <a:rPr lang="en-US" dirty="0" err="1" smtClean="0"/>
              <a:t>SpLD</a:t>
            </a:r>
            <a:endParaRPr lang="ru-RU" dirty="0"/>
          </a:p>
        </p:txBody>
      </p:sp>
      <p:pic>
        <p:nvPicPr>
          <p:cNvPr id="6" name="Picture Placeholder 5"/>
          <p:cNvPicPr>
            <a:picLocks noGrp="1" noChangeAspect="1"/>
          </p:cNvPicPr>
          <p:nvPr>
            <p:ph type="pic" sz="quarter" idx="13"/>
          </p:nvPr>
        </p:nvPicPr>
        <p:blipFill>
          <a:blip r:embed="rId2"/>
          <a:srcRect l="5352" r="5352"/>
          <a:stretch>
            <a:fillRect/>
          </a:stretch>
        </p:blipFill>
        <p:spPr>
          <a:xfrm rot="21018252">
            <a:off x="2427700" y="3698543"/>
            <a:ext cx="2932483" cy="2548412"/>
          </a:xfrm>
          <a:prstGeom prst="rect">
            <a:avLst/>
          </a:prstGeom>
        </p:spPr>
      </p:pic>
      <p:pic>
        <p:nvPicPr>
          <p:cNvPr id="5" name="Picture 4"/>
          <p:cNvPicPr>
            <a:picLocks noChangeAspect="1"/>
          </p:cNvPicPr>
          <p:nvPr/>
        </p:nvPicPr>
        <p:blipFill>
          <a:blip r:embed="rId3"/>
          <a:stretch>
            <a:fillRect/>
          </a:stretch>
        </p:blipFill>
        <p:spPr>
          <a:xfrm rot="20978826">
            <a:off x="201282" y="1824774"/>
            <a:ext cx="2813785" cy="2494982"/>
          </a:xfrm>
          <a:prstGeom prst="rect">
            <a:avLst/>
          </a:prstGeom>
        </p:spPr>
      </p:pic>
      <p:pic>
        <p:nvPicPr>
          <p:cNvPr id="8" name="Picture 7"/>
          <p:cNvPicPr>
            <a:picLocks noChangeAspect="1"/>
          </p:cNvPicPr>
          <p:nvPr/>
        </p:nvPicPr>
        <p:blipFill>
          <a:blip r:embed="rId4"/>
          <a:stretch>
            <a:fillRect/>
          </a:stretch>
        </p:blipFill>
        <p:spPr>
          <a:xfrm rot="20991431">
            <a:off x="3044733" y="1448935"/>
            <a:ext cx="2254826" cy="1913152"/>
          </a:xfrm>
          <a:prstGeom prst="rect">
            <a:avLst/>
          </a:prstGeom>
        </p:spPr>
      </p:pic>
    </p:spTree>
    <p:extLst>
      <p:ext uri="{BB962C8B-B14F-4D97-AF65-F5344CB8AC3E}">
        <p14:creationId xmlns:p14="http://schemas.microsoft.com/office/powerpoint/2010/main" val="19233315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554E2D03-4971-40C6-9798-67DD10EB96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EE5440-5A1F-438E-9118-BE5E33F9727E}">
  <ds:schemaRefs>
    <ds:schemaRef ds:uri="http://schemas.microsoft.com/sharepoint/v3/contenttype/forms"/>
  </ds:schemaRefs>
</ds:datastoreItem>
</file>

<file path=customXml/itemProps3.xml><?xml version="1.0" encoding="utf-8"?>
<ds:datastoreItem xmlns:ds="http://schemas.openxmlformats.org/officeDocument/2006/customXml" ds:itemID="{BEF6C8FF-3D90-457B-9108-406F928CD7CB}">
  <ds:schemaRefs>
    <ds:schemaRef ds:uri="http://schemas.microsoft.com/office/2006/documentManagement/types"/>
    <ds:schemaRef ds:uri="http://www.w3.org/XML/1998/namespace"/>
    <ds:schemaRef ds:uri="16c05727-aa75-4e4a-9b5f-8a80a1165891"/>
    <ds:schemaRef ds:uri="http://purl.org/dc/terms/"/>
    <ds:schemaRef ds:uri="http://schemas.microsoft.com/office/2006/metadata/properties"/>
    <ds:schemaRef ds:uri="71af3243-3dd4-4a8d-8c0d-dd76da1f02a5"/>
    <ds:schemaRef ds:uri="http://purl.org/dc/elements/1.1/"/>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Integral</Template>
  <TotalTime>0</TotalTime>
  <Words>1169</Words>
  <Application>Microsoft Office PowerPoint</Application>
  <PresentationFormat>Widescreen</PresentationFormat>
  <Paragraphs>167</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Arial Rounded MT Bold</vt:lpstr>
      <vt:lpstr>Calibri</vt:lpstr>
      <vt:lpstr>Comic Sans MS</vt:lpstr>
      <vt:lpstr>Franklin Gothic Book</vt:lpstr>
      <vt:lpstr>Office Theme</vt:lpstr>
      <vt:lpstr>Home Learning Strategies for SpLD Students (Spring Term 2021)</vt:lpstr>
      <vt:lpstr>Set a Routine</vt:lpstr>
      <vt:lpstr>Decide What To Teach</vt:lpstr>
      <vt:lpstr>Enjoyable Activities</vt:lpstr>
      <vt:lpstr>PowerPoint Presentation</vt:lpstr>
      <vt:lpstr>Making Reading Easier</vt:lpstr>
      <vt:lpstr>Play Games</vt:lpstr>
      <vt:lpstr>Embrace Technology</vt:lpstr>
      <vt:lpstr>Audio Books</vt:lpstr>
      <vt:lpstr> Online programs</vt:lpstr>
      <vt:lpstr>Watch YouTube and Online and BBC for grammar and spelling tricks: </vt:lpstr>
      <vt:lpstr>Wordshark</vt:lpstr>
      <vt:lpstr>Contact our Team!</vt:lpstr>
      <vt:lpstr>Enjoy home learning!</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2021-01-12T10:11:30Z</dcterms:created>
  <dcterms:modified xsi:type="dcterms:W3CDTF">2021-01-20T12:50:12Z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